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8" r:id="rId3"/>
  </p:sldMasterIdLst>
  <p:sldIdLst>
    <p:sldId id="256" r:id="rId4"/>
    <p:sldId id="257" r:id="rId5"/>
    <p:sldId id="259" r:id="rId6"/>
    <p:sldId id="260" r:id="rId7"/>
    <p:sldId id="262" r:id="rId8"/>
    <p:sldId id="285" r:id="rId9"/>
    <p:sldId id="274" r:id="rId10"/>
    <p:sldId id="277" r:id="rId11"/>
    <p:sldId id="279" r:id="rId12"/>
    <p:sldId id="280" r:id="rId13"/>
    <p:sldId id="286" r:id="rId14"/>
    <p:sldId id="278" r:id="rId15"/>
    <p:sldId id="282" r:id="rId16"/>
    <p:sldId id="288" r:id="rId17"/>
    <p:sldId id="276" r:id="rId18"/>
    <p:sldId id="275" r:id="rId19"/>
    <p:sldId id="284" r:id="rId20"/>
    <p:sldId id="283" r:id="rId21"/>
    <p:sldId id="28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44" autoAdjust="0"/>
    <p:restoredTop sz="94660"/>
  </p:normalViewPr>
  <p:slideViewPr>
    <p:cSldViewPr snapToGrid="0">
      <p:cViewPr varScale="1">
        <p:scale>
          <a:sx n="86" d="100"/>
          <a:sy n="86" d="100"/>
        </p:scale>
        <p:origin x="93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sv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sv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1B5E06-5698-4E0F-8121-03514C54278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021EE4D2-BD00-43B8-95DA-76F3B9E7B09B}">
      <dgm:prSet/>
      <dgm:spPr/>
      <dgm:t>
        <a:bodyPr/>
        <a:lstStyle/>
        <a:p>
          <a:r>
            <a:rPr lang="en-US" dirty="0"/>
            <a:t>Issue cheques - make sure you have a motion before you write a cheque!</a:t>
          </a:r>
        </a:p>
      </dgm:t>
    </dgm:pt>
    <dgm:pt modelId="{CAAFAB65-C3A7-4CC5-A609-1817FD9B6B3A}" type="parTrans" cxnId="{987AF14A-A231-4AAF-8B47-B440112B71CF}">
      <dgm:prSet/>
      <dgm:spPr/>
      <dgm:t>
        <a:bodyPr/>
        <a:lstStyle/>
        <a:p>
          <a:endParaRPr lang="en-US"/>
        </a:p>
      </dgm:t>
    </dgm:pt>
    <dgm:pt modelId="{8C7B8C2E-A4B8-4E29-A5C5-62886A02E140}" type="sibTrans" cxnId="{987AF14A-A231-4AAF-8B47-B440112B71CF}">
      <dgm:prSet/>
      <dgm:spPr/>
      <dgm:t>
        <a:bodyPr/>
        <a:lstStyle/>
        <a:p>
          <a:endParaRPr lang="en-US"/>
        </a:p>
      </dgm:t>
    </dgm:pt>
    <dgm:pt modelId="{080994BD-6A65-4591-847C-557C04912BA5}">
      <dgm:prSet/>
      <dgm:spPr/>
      <dgm:t>
        <a:bodyPr/>
        <a:lstStyle/>
        <a:p>
          <a:r>
            <a:rPr lang="en-US"/>
            <a:t>Make the deposits</a:t>
          </a:r>
        </a:p>
      </dgm:t>
    </dgm:pt>
    <dgm:pt modelId="{12167672-FEEC-4153-89FF-3EB74BA689ED}" type="parTrans" cxnId="{8BDA7C7B-D5BC-44CC-89D5-C1C89D2F1C00}">
      <dgm:prSet/>
      <dgm:spPr/>
      <dgm:t>
        <a:bodyPr/>
        <a:lstStyle/>
        <a:p>
          <a:endParaRPr lang="en-US"/>
        </a:p>
      </dgm:t>
    </dgm:pt>
    <dgm:pt modelId="{871D1D87-5DBD-4211-8B7B-63CB853CB93E}" type="sibTrans" cxnId="{8BDA7C7B-D5BC-44CC-89D5-C1C89D2F1C00}">
      <dgm:prSet/>
      <dgm:spPr/>
      <dgm:t>
        <a:bodyPr/>
        <a:lstStyle/>
        <a:p>
          <a:endParaRPr lang="en-US"/>
        </a:p>
      </dgm:t>
    </dgm:pt>
    <dgm:pt modelId="{67B1280F-3616-4E6A-B185-2570A03ACEB5}">
      <dgm:prSet/>
      <dgm:spPr/>
      <dgm:t>
        <a:bodyPr/>
        <a:lstStyle/>
        <a:p>
          <a:r>
            <a:rPr lang="en-US"/>
            <a:t>Balance and reconcile your bank accounts monthly</a:t>
          </a:r>
        </a:p>
      </dgm:t>
    </dgm:pt>
    <dgm:pt modelId="{54F79E64-693D-4249-9820-4FD00E4DE953}" type="parTrans" cxnId="{DF7D51BF-486B-4807-9AD3-014E4ACCCD10}">
      <dgm:prSet/>
      <dgm:spPr/>
      <dgm:t>
        <a:bodyPr/>
        <a:lstStyle/>
        <a:p>
          <a:endParaRPr lang="en-US"/>
        </a:p>
      </dgm:t>
    </dgm:pt>
    <dgm:pt modelId="{EAC7484B-1108-497C-8A15-AEDFD5363CC7}" type="sibTrans" cxnId="{DF7D51BF-486B-4807-9AD3-014E4ACCCD10}">
      <dgm:prSet/>
      <dgm:spPr/>
      <dgm:t>
        <a:bodyPr/>
        <a:lstStyle/>
        <a:p>
          <a:endParaRPr lang="en-US"/>
        </a:p>
      </dgm:t>
    </dgm:pt>
    <dgm:pt modelId="{A5CD2E38-742F-4B02-82F0-F3130459207B}">
      <dgm:prSet/>
      <dgm:spPr/>
      <dgm:t>
        <a:bodyPr/>
        <a:lstStyle/>
        <a:p>
          <a:r>
            <a:rPr lang="en-US"/>
            <a:t>Gaming laws are very strict so ensure that you keep accurate records and get receipts for all donations from that account</a:t>
          </a:r>
        </a:p>
      </dgm:t>
    </dgm:pt>
    <dgm:pt modelId="{56B23292-454F-4F2E-B319-248701F979BB}" type="parTrans" cxnId="{A49B9283-55CA-4D7D-A3EB-826A95A165EF}">
      <dgm:prSet/>
      <dgm:spPr/>
      <dgm:t>
        <a:bodyPr/>
        <a:lstStyle/>
        <a:p>
          <a:endParaRPr lang="en-US"/>
        </a:p>
      </dgm:t>
    </dgm:pt>
    <dgm:pt modelId="{17352E29-024D-478A-9B13-6C8485FE3082}" type="sibTrans" cxnId="{A49B9283-55CA-4D7D-A3EB-826A95A165EF}">
      <dgm:prSet/>
      <dgm:spPr/>
      <dgm:t>
        <a:bodyPr/>
        <a:lstStyle/>
        <a:p>
          <a:endParaRPr lang="en-US"/>
        </a:p>
      </dgm:t>
    </dgm:pt>
    <dgm:pt modelId="{3DB8EFCD-62C3-45F4-A41A-3F29209757FA}">
      <dgm:prSet/>
      <dgm:spPr/>
      <dgm:t>
        <a:bodyPr/>
        <a:lstStyle/>
        <a:p>
          <a:r>
            <a:rPr lang="en-US" dirty="0"/>
            <a:t>Provide all banking information to the Finance Committee for the annual internal review </a:t>
          </a:r>
        </a:p>
      </dgm:t>
    </dgm:pt>
    <dgm:pt modelId="{916EE1B2-F158-4891-B47A-391146BDE8EA}" type="parTrans" cxnId="{A1EB54C3-B5CE-436C-BE2C-328252DD9849}">
      <dgm:prSet/>
      <dgm:spPr/>
      <dgm:t>
        <a:bodyPr/>
        <a:lstStyle/>
        <a:p>
          <a:endParaRPr lang="en-US"/>
        </a:p>
      </dgm:t>
    </dgm:pt>
    <dgm:pt modelId="{1E7F9E87-84A9-458B-9B04-9EBFA3B8E76E}" type="sibTrans" cxnId="{A1EB54C3-B5CE-436C-BE2C-328252DD9849}">
      <dgm:prSet/>
      <dgm:spPr/>
      <dgm:t>
        <a:bodyPr/>
        <a:lstStyle/>
        <a:p>
          <a:endParaRPr lang="en-US"/>
        </a:p>
      </dgm:t>
    </dgm:pt>
    <dgm:pt modelId="{895B061D-BDF0-420C-BE1E-98A5A509CB27}">
      <dgm:prSet/>
      <dgm:spPr/>
      <dgm:t>
        <a:bodyPr/>
        <a:lstStyle/>
        <a:p>
          <a:r>
            <a:rPr lang="en-US" dirty="0"/>
            <a:t>A copy of the minutes with the motion approving the change of signing authorities will be required by the bank</a:t>
          </a:r>
        </a:p>
      </dgm:t>
    </dgm:pt>
    <dgm:pt modelId="{CCB29873-7EA3-4BE5-8BA8-A01772C1B6CC}" type="parTrans" cxnId="{764DCAF3-30AE-4B3A-B67E-F463147398D5}">
      <dgm:prSet/>
      <dgm:spPr/>
      <dgm:t>
        <a:bodyPr/>
        <a:lstStyle/>
        <a:p>
          <a:endParaRPr lang="en-US"/>
        </a:p>
      </dgm:t>
    </dgm:pt>
    <dgm:pt modelId="{49C86668-5E1C-46E8-BE8A-C71DBBC24257}" type="sibTrans" cxnId="{764DCAF3-30AE-4B3A-B67E-F463147398D5}">
      <dgm:prSet/>
      <dgm:spPr/>
      <dgm:t>
        <a:bodyPr/>
        <a:lstStyle/>
        <a:p>
          <a:endParaRPr lang="en-US"/>
        </a:p>
      </dgm:t>
    </dgm:pt>
    <dgm:pt modelId="{8F416B3B-AE01-461E-9C39-237B40285BA0}" type="pres">
      <dgm:prSet presAssocID="{7C1B5E06-5698-4E0F-8121-03514C542781}" presName="root" presStyleCnt="0">
        <dgm:presLayoutVars>
          <dgm:dir/>
          <dgm:resizeHandles val="exact"/>
        </dgm:presLayoutVars>
      </dgm:prSet>
      <dgm:spPr/>
    </dgm:pt>
    <dgm:pt modelId="{FE6609B4-C393-4C19-9416-1246359D5E72}" type="pres">
      <dgm:prSet presAssocID="{021EE4D2-BD00-43B8-95DA-76F3B9E7B09B}" presName="compNode" presStyleCnt="0"/>
      <dgm:spPr/>
    </dgm:pt>
    <dgm:pt modelId="{B154A5F6-873D-47AB-A34A-20A10830FE8B}" type="pres">
      <dgm:prSet presAssocID="{021EE4D2-BD00-43B8-95DA-76F3B9E7B09B}" presName="bgRect" presStyleLbl="bgShp" presStyleIdx="0" presStyleCnt="6" custLinFactNeighborX="3414" custLinFactNeighborY="-59091"/>
      <dgm:spPr/>
    </dgm:pt>
    <dgm:pt modelId="{04C68F7C-BF5F-49A9-9C04-A3BF36F73F9B}" type="pres">
      <dgm:prSet presAssocID="{021EE4D2-BD00-43B8-95DA-76F3B9E7B09B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nk Check"/>
        </a:ext>
      </dgm:extLst>
    </dgm:pt>
    <dgm:pt modelId="{B7C7ECF9-D04A-4F32-A6FE-BDEE9C32D8BF}" type="pres">
      <dgm:prSet presAssocID="{021EE4D2-BD00-43B8-95DA-76F3B9E7B09B}" presName="spaceRect" presStyleCnt="0"/>
      <dgm:spPr/>
    </dgm:pt>
    <dgm:pt modelId="{5FEC3FF3-27F4-4F42-B98C-19D01226BFC0}" type="pres">
      <dgm:prSet presAssocID="{021EE4D2-BD00-43B8-95DA-76F3B9E7B09B}" presName="parTx" presStyleLbl="revTx" presStyleIdx="0" presStyleCnt="6">
        <dgm:presLayoutVars>
          <dgm:chMax val="0"/>
          <dgm:chPref val="0"/>
        </dgm:presLayoutVars>
      </dgm:prSet>
      <dgm:spPr/>
    </dgm:pt>
    <dgm:pt modelId="{C4C318EF-3A59-49F1-82F3-392440C82C5D}" type="pres">
      <dgm:prSet presAssocID="{8C7B8C2E-A4B8-4E29-A5C5-62886A02E140}" presName="sibTrans" presStyleCnt="0"/>
      <dgm:spPr/>
    </dgm:pt>
    <dgm:pt modelId="{458FB9EC-2677-47E3-8351-253B639CA4F8}" type="pres">
      <dgm:prSet presAssocID="{080994BD-6A65-4591-847C-557C04912BA5}" presName="compNode" presStyleCnt="0"/>
      <dgm:spPr/>
    </dgm:pt>
    <dgm:pt modelId="{B4551E83-6DC0-49A4-B0CE-6721F2464F52}" type="pres">
      <dgm:prSet presAssocID="{080994BD-6A65-4591-847C-557C04912BA5}" presName="bgRect" presStyleLbl="bgShp" presStyleIdx="1" presStyleCnt="6" custLinFactNeighborX="905" custLinFactNeighborY="-16501"/>
      <dgm:spPr/>
    </dgm:pt>
    <dgm:pt modelId="{AC943721-3354-4B70-80CB-39AAE9EAAFDD}" type="pres">
      <dgm:prSet presAssocID="{080994BD-6A65-4591-847C-557C04912BA5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84A5812C-EE89-4695-9F12-38F2F504BB45}" type="pres">
      <dgm:prSet presAssocID="{080994BD-6A65-4591-847C-557C04912BA5}" presName="spaceRect" presStyleCnt="0"/>
      <dgm:spPr/>
    </dgm:pt>
    <dgm:pt modelId="{6E1E66EF-DCD4-4D2B-ACB3-F180937A5387}" type="pres">
      <dgm:prSet presAssocID="{080994BD-6A65-4591-847C-557C04912BA5}" presName="parTx" presStyleLbl="revTx" presStyleIdx="1" presStyleCnt="6">
        <dgm:presLayoutVars>
          <dgm:chMax val="0"/>
          <dgm:chPref val="0"/>
        </dgm:presLayoutVars>
      </dgm:prSet>
      <dgm:spPr/>
    </dgm:pt>
    <dgm:pt modelId="{1D8AB3B4-75F6-4D51-9BC1-F35E471465FA}" type="pres">
      <dgm:prSet presAssocID="{871D1D87-5DBD-4211-8B7B-63CB853CB93E}" presName="sibTrans" presStyleCnt="0"/>
      <dgm:spPr/>
    </dgm:pt>
    <dgm:pt modelId="{77D17CF2-7D06-4574-95A3-76F0AE8A4A42}" type="pres">
      <dgm:prSet presAssocID="{67B1280F-3616-4E6A-B185-2570A03ACEB5}" presName="compNode" presStyleCnt="0"/>
      <dgm:spPr/>
    </dgm:pt>
    <dgm:pt modelId="{C4D5CE83-76AD-4923-837B-C256D3468356}" type="pres">
      <dgm:prSet presAssocID="{67B1280F-3616-4E6A-B185-2570A03ACEB5}" presName="bgRect" presStyleLbl="bgShp" presStyleIdx="2" presStyleCnt="6"/>
      <dgm:spPr/>
    </dgm:pt>
    <dgm:pt modelId="{759EB3F3-EC13-4AA9-8280-B770D4873E14}" type="pres">
      <dgm:prSet presAssocID="{67B1280F-3616-4E6A-B185-2570A03ACEB5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iggy Bank"/>
        </a:ext>
      </dgm:extLst>
    </dgm:pt>
    <dgm:pt modelId="{6714E291-52F4-44B6-BD25-97417A2F39C5}" type="pres">
      <dgm:prSet presAssocID="{67B1280F-3616-4E6A-B185-2570A03ACEB5}" presName="spaceRect" presStyleCnt="0"/>
      <dgm:spPr/>
    </dgm:pt>
    <dgm:pt modelId="{4ED8ABD3-0827-4C32-B317-AAB653D48CB2}" type="pres">
      <dgm:prSet presAssocID="{67B1280F-3616-4E6A-B185-2570A03ACEB5}" presName="parTx" presStyleLbl="revTx" presStyleIdx="2" presStyleCnt="6">
        <dgm:presLayoutVars>
          <dgm:chMax val="0"/>
          <dgm:chPref val="0"/>
        </dgm:presLayoutVars>
      </dgm:prSet>
      <dgm:spPr/>
    </dgm:pt>
    <dgm:pt modelId="{F6622915-EDDD-4678-9AD0-027A08598D09}" type="pres">
      <dgm:prSet presAssocID="{EAC7484B-1108-497C-8A15-AEDFD5363CC7}" presName="sibTrans" presStyleCnt="0"/>
      <dgm:spPr/>
    </dgm:pt>
    <dgm:pt modelId="{3D5CDC91-0B77-4A74-9412-EA0360E2FFDB}" type="pres">
      <dgm:prSet presAssocID="{A5CD2E38-742F-4B02-82F0-F3130459207B}" presName="compNode" presStyleCnt="0"/>
      <dgm:spPr/>
    </dgm:pt>
    <dgm:pt modelId="{DB9EE648-9B04-4769-A93D-5D29D6D4079C}" type="pres">
      <dgm:prSet presAssocID="{A5CD2E38-742F-4B02-82F0-F3130459207B}" presName="bgRect" presStyleLbl="bgShp" presStyleIdx="3" presStyleCnt="6"/>
      <dgm:spPr/>
    </dgm:pt>
    <dgm:pt modelId="{7D66CCBA-05CA-4E9C-89D5-8213E32AF494}" type="pres">
      <dgm:prSet presAssocID="{A5CD2E38-742F-4B02-82F0-F3130459207B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97A12767-4768-4143-AAED-075030AF12AC}" type="pres">
      <dgm:prSet presAssocID="{A5CD2E38-742F-4B02-82F0-F3130459207B}" presName="spaceRect" presStyleCnt="0"/>
      <dgm:spPr/>
    </dgm:pt>
    <dgm:pt modelId="{1EC204E5-DCA3-4619-B109-0D21A92F9401}" type="pres">
      <dgm:prSet presAssocID="{A5CD2E38-742F-4B02-82F0-F3130459207B}" presName="parTx" presStyleLbl="revTx" presStyleIdx="3" presStyleCnt="6">
        <dgm:presLayoutVars>
          <dgm:chMax val="0"/>
          <dgm:chPref val="0"/>
        </dgm:presLayoutVars>
      </dgm:prSet>
      <dgm:spPr/>
    </dgm:pt>
    <dgm:pt modelId="{EF6A587C-96FC-4966-A795-D26AD4F9BE08}" type="pres">
      <dgm:prSet presAssocID="{17352E29-024D-478A-9B13-6C8485FE3082}" presName="sibTrans" presStyleCnt="0"/>
      <dgm:spPr/>
    </dgm:pt>
    <dgm:pt modelId="{713748F1-ADAC-4FB8-8189-88616E757ECD}" type="pres">
      <dgm:prSet presAssocID="{3DB8EFCD-62C3-45F4-A41A-3F29209757FA}" presName="compNode" presStyleCnt="0"/>
      <dgm:spPr/>
    </dgm:pt>
    <dgm:pt modelId="{AEAB2ECB-0491-4832-8CC3-F44037554D31}" type="pres">
      <dgm:prSet presAssocID="{3DB8EFCD-62C3-45F4-A41A-3F29209757FA}" presName="bgRect" presStyleLbl="bgShp" presStyleIdx="4" presStyleCnt="6"/>
      <dgm:spPr/>
    </dgm:pt>
    <dgm:pt modelId="{C7F79060-3E04-4127-9EF8-452FB70C75E1}" type="pres">
      <dgm:prSet presAssocID="{3DB8EFCD-62C3-45F4-A41A-3F29209757FA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nk"/>
        </a:ext>
      </dgm:extLst>
    </dgm:pt>
    <dgm:pt modelId="{FF475549-C958-406D-9D85-6BA3A50E4E1D}" type="pres">
      <dgm:prSet presAssocID="{3DB8EFCD-62C3-45F4-A41A-3F29209757FA}" presName="spaceRect" presStyleCnt="0"/>
      <dgm:spPr/>
    </dgm:pt>
    <dgm:pt modelId="{7175C1F8-1735-4C96-8D0A-5E184A6649C8}" type="pres">
      <dgm:prSet presAssocID="{3DB8EFCD-62C3-45F4-A41A-3F29209757FA}" presName="parTx" presStyleLbl="revTx" presStyleIdx="4" presStyleCnt="6">
        <dgm:presLayoutVars>
          <dgm:chMax val="0"/>
          <dgm:chPref val="0"/>
        </dgm:presLayoutVars>
      </dgm:prSet>
      <dgm:spPr/>
    </dgm:pt>
    <dgm:pt modelId="{1FCB2097-E731-488B-BEA0-5638D7648B4A}" type="pres">
      <dgm:prSet presAssocID="{1E7F9E87-84A9-458B-9B04-9EBFA3B8E76E}" presName="sibTrans" presStyleCnt="0"/>
      <dgm:spPr/>
    </dgm:pt>
    <dgm:pt modelId="{A82FEC43-25F0-464C-8AD6-6A5104DDA039}" type="pres">
      <dgm:prSet presAssocID="{895B061D-BDF0-420C-BE1E-98A5A509CB27}" presName="compNode" presStyleCnt="0"/>
      <dgm:spPr/>
    </dgm:pt>
    <dgm:pt modelId="{FBA9B9FB-6449-4F03-ACC6-B4F2E6644BF0}" type="pres">
      <dgm:prSet presAssocID="{895B061D-BDF0-420C-BE1E-98A5A509CB27}" presName="bgRect" presStyleLbl="bgShp" presStyleIdx="5" presStyleCnt="6" custLinFactNeighborX="969" custLinFactNeighborY="77455"/>
      <dgm:spPr/>
    </dgm:pt>
    <dgm:pt modelId="{50414E0E-7780-4FDD-B2F7-18577D2D43D2}" type="pres">
      <dgm:prSet presAssocID="{895B061D-BDF0-420C-BE1E-98A5A509CB27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35104635-C947-4B2B-91EF-25E83F19238B}" type="pres">
      <dgm:prSet presAssocID="{895B061D-BDF0-420C-BE1E-98A5A509CB27}" presName="spaceRect" presStyleCnt="0"/>
      <dgm:spPr/>
    </dgm:pt>
    <dgm:pt modelId="{2AEFEFC1-DE29-4E61-BCC6-FDCBD4654BBE}" type="pres">
      <dgm:prSet presAssocID="{895B061D-BDF0-420C-BE1E-98A5A509CB27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68971312-8218-4438-9FBF-4A56C43AE1C1}" type="presOf" srcId="{021EE4D2-BD00-43B8-95DA-76F3B9E7B09B}" destId="{5FEC3FF3-27F4-4F42-B98C-19D01226BFC0}" srcOrd="0" destOrd="0" presId="urn:microsoft.com/office/officeart/2018/2/layout/IconVerticalSolidList"/>
    <dgm:cxn modelId="{8BA49837-6B97-456B-98F1-DB58AF679ECB}" type="presOf" srcId="{67B1280F-3616-4E6A-B185-2570A03ACEB5}" destId="{4ED8ABD3-0827-4C32-B317-AAB653D48CB2}" srcOrd="0" destOrd="0" presId="urn:microsoft.com/office/officeart/2018/2/layout/IconVerticalSolidList"/>
    <dgm:cxn modelId="{55A86168-8ABC-430E-B60F-40AE963C2BD7}" type="presOf" srcId="{A5CD2E38-742F-4B02-82F0-F3130459207B}" destId="{1EC204E5-DCA3-4619-B109-0D21A92F9401}" srcOrd="0" destOrd="0" presId="urn:microsoft.com/office/officeart/2018/2/layout/IconVerticalSolidList"/>
    <dgm:cxn modelId="{987AF14A-A231-4AAF-8B47-B440112B71CF}" srcId="{7C1B5E06-5698-4E0F-8121-03514C542781}" destId="{021EE4D2-BD00-43B8-95DA-76F3B9E7B09B}" srcOrd="0" destOrd="0" parTransId="{CAAFAB65-C3A7-4CC5-A609-1817FD9B6B3A}" sibTransId="{8C7B8C2E-A4B8-4E29-A5C5-62886A02E140}"/>
    <dgm:cxn modelId="{8BDA7C7B-D5BC-44CC-89D5-C1C89D2F1C00}" srcId="{7C1B5E06-5698-4E0F-8121-03514C542781}" destId="{080994BD-6A65-4591-847C-557C04912BA5}" srcOrd="1" destOrd="0" parTransId="{12167672-FEEC-4153-89FF-3EB74BA689ED}" sibTransId="{871D1D87-5DBD-4211-8B7B-63CB853CB93E}"/>
    <dgm:cxn modelId="{A49B9283-55CA-4D7D-A3EB-826A95A165EF}" srcId="{7C1B5E06-5698-4E0F-8121-03514C542781}" destId="{A5CD2E38-742F-4B02-82F0-F3130459207B}" srcOrd="3" destOrd="0" parTransId="{56B23292-454F-4F2E-B319-248701F979BB}" sibTransId="{17352E29-024D-478A-9B13-6C8485FE3082}"/>
    <dgm:cxn modelId="{E4A73FB6-3230-49FD-BA15-E28375A54C80}" type="presOf" srcId="{7C1B5E06-5698-4E0F-8121-03514C542781}" destId="{8F416B3B-AE01-461E-9C39-237B40285BA0}" srcOrd="0" destOrd="0" presId="urn:microsoft.com/office/officeart/2018/2/layout/IconVerticalSolidList"/>
    <dgm:cxn modelId="{63487AB6-78CF-4A30-871D-912AB3E63568}" type="presOf" srcId="{895B061D-BDF0-420C-BE1E-98A5A509CB27}" destId="{2AEFEFC1-DE29-4E61-BCC6-FDCBD4654BBE}" srcOrd="0" destOrd="0" presId="urn:microsoft.com/office/officeart/2018/2/layout/IconVerticalSolidList"/>
    <dgm:cxn modelId="{DF7D51BF-486B-4807-9AD3-014E4ACCCD10}" srcId="{7C1B5E06-5698-4E0F-8121-03514C542781}" destId="{67B1280F-3616-4E6A-B185-2570A03ACEB5}" srcOrd="2" destOrd="0" parTransId="{54F79E64-693D-4249-9820-4FD00E4DE953}" sibTransId="{EAC7484B-1108-497C-8A15-AEDFD5363CC7}"/>
    <dgm:cxn modelId="{A1EB54C3-B5CE-436C-BE2C-328252DD9849}" srcId="{7C1B5E06-5698-4E0F-8121-03514C542781}" destId="{3DB8EFCD-62C3-45F4-A41A-3F29209757FA}" srcOrd="4" destOrd="0" parTransId="{916EE1B2-F158-4891-B47A-391146BDE8EA}" sibTransId="{1E7F9E87-84A9-458B-9B04-9EBFA3B8E76E}"/>
    <dgm:cxn modelId="{FCC40CCD-46BA-402C-A6C2-9E1FADF863D9}" type="presOf" srcId="{3DB8EFCD-62C3-45F4-A41A-3F29209757FA}" destId="{7175C1F8-1735-4C96-8D0A-5E184A6649C8}" srcOrd="0" destOrd="0" presId="urn:microsoft.com/office/officeart/2018/2/layout/IconVerticalSolidList"/>
    <dgm:cxn modelId="{02403EE0-AC8B-4C4F-B904-2C7535785DC6}" type="presOf" srcId="{080994BD-6A65-4591-847C-557C04912BA5}" destId="{6E1E66EF-DCD4-4D2B-ACB3-F180937A5387}" srcOrd="0" destOrd="0" presId="urn:microsoft.com/office/officeart/2018/2/layout/IconVerticalSolidList"/>
    <dgm:cxn modelId="{764DCAF3-30AE-4B3A-B67E-F463147398D5}" srcId="{7C1B5E06-5698-4E0F-8121-03514C542781}" destId="{895B061D-BDF0-420C-BE1E-98A5A509CB27}" srcOrd="5" destOrd="0" parTransId="{CCB29873-7EA3-4BE5-8BA8-A01772C1B6CC}" sibTransId="{49C86668-5E1C-46E8-BE8A-C71DBBC24257}"/>
    <dgm:cxn modelId="{27A2104D-58D1-40E8-AD39-B2504001DCA9}" type="presParOf" srcId="{8F416B3B-AE01-461E-9C39-237B40285BA0}" destId="{FE6609B4-C393-4C19-9416-1246359D5E72}" srcOrd="0" destOrd="0" presId="urn:microsoft.com/office/officeart/2018/2/layout/IconVerticalSolidList"/>
    <dgm:cxn modelId="{114DF22A-669D-4C1E-ACE8-54263AE3B11D}" type="presParOf" srcId="{FE6609B4-C393-4C19-9416-1246359D5E72}" destId="{B154A5F6-873D-47AB-A34A-20A10830FE8B}" srcOrd="0" destOrd="0" presId="urn:microsoft.com/office/officeart/2018/2/layout/IconVerticalSolidList"/>
    <dgm:cxn modelId="{7BDDEF37-1009-4389-A0F7-4C736DEDAF62}" type="presParOf" srcId="{FE6609B4-C393-4C19-9416-1246359D5E72}" destId="{04C68F7C-BF5F-49A9-9C04-A3BF36F73F9B}" srcOrd="1" destOrd="0" presId="urn:microsoft.com/office/officeart/2018/2/layout/IconVerticalSolidList"/>
    <dgm:cxn modelId="{5277B04D-30AF-4F26-811F-37B98801F81D}" type="presParOf" srcId="{FE6609B4-C393-4C19-9416-1246359D5E72}" destId="{B7C7ECF9-D04A-4F32-A6FE-BDEE9C32D8BF}" srcOrd="2" destOrd="0" presId="urn:microsoft.com/office/officeart/2018/2/layout/IconVerticalSolidList"/>
    <dgm:cxn modelId="{425A8CC4-9169-4B02-9C19-995384D5CAF5}" type="presParOf" srcId="{FE6609B4-C393-4C19-9416-1246359D5E72}" destId="{5FEC3FF3-27F4-4F42-B98C-19D01226BFC0}" srcOrd="3" destOrd="0" presId="urn:microsoft.com/office/officeart/2018/2/layout/IconVerticalSolidList"/>
    <dgm:cxn modelId="{E67526FD-08C6-4023-AD56-CABB7622B657}" type="presParOf" srcId="{8F416B3B-AE01-461E-9C39-237B40285BA0}" destId="{C4C318EF-3A59-49F1-82F3-392440C82C5D}" srcOrd="1" destOrd="0" presId="urn:microsoft.com/office/officeart/2018/2/layout/IconVerticalSolidList"/>
    <dgm:cxn modelId="{13ABA332-348C-494A-B012-19D0CC047E15}" type="presParOf" srcId="{8F416B3B-AE01-461E-9C39-237B40285BA0}" destId="{458FB9EC-2677-47E3-8351-253B639CA4F8}" srcOrd="2" destOrd="0" presId="urn:microsoft.com/office/officeart/2018/2/layout/IconVerticalSolidList"/>
    <dgm:cxn modelId="{78EC401F-0752-4571-9953-FA310F477558}" type="presParOf" srcId="{458FB9EC-2677-47E3-8351-253B639CA4F8}" destId="{B4551E83-6DC0-49A4-B0CE-6721F2464F52}" srcOrd="0" destOrd="0" presId="urn:microsoft.com/office/officeart/2018/2/layout/IconVerticalSolidList"/>
    <dgm:cxn modelId="{2702B2B1-552E-4A7B-A45D-1E97AC4CAA59}" type="presParOf" srcId="{458FB9EC-2677-47E3-8351-253B639CA4F8}" destId="{AC943721-3354-4B70-80CB-39AAE9EAAFDD}" srcOrd="1" destOrd="0" presId="urn:microsoft.com/office/officeart/2018/2/layout/IconVerticalSolidList"/>
    <dgm:cxn modelId="{FFD6063E-1CDF-4345-AFE8-F163E7F357C1}" type="presParOf" srcId="{458FB9EC-2677-47E3-8351-253B639CA4F8}" destId="{84A5812C-EE89-4695-9F12-38F2F504BB45}" srcOrd="2" destOrd="0" presId="urn:microsoft.com/office/officeart/2018/2/layout/IconVerticalSolidList"/>
    <dgm:cxn modelId="{8744D756-CB9F-4AA2-9B0C-7EF676E212B6}" type="presParOf" srcId="{458FB9EC-2677-47E3-8351-253B639CA4F8}" destId="{6E1E66EF-DCD4-4D2B-ACB3-F180937A5387}" srcOrd="3" destOrd="0" presId="urn:microsoft.com/office/officeart/2018/2/layout/IconVerticalSolidList"/>
    <dgm:cxn modelId="{9608DC4B-064F-4977-88DC-5E4CFB291325}" type="presParOf" srcId="{8F416B3B-AE01-461E-9C39-237B40285BA0}" destId="{1D8AB3B4-75F6-4D51-9BC1-F35E471465FA}" srcOrd="3" destOrd="0" presId="urn:microsoft.com/office/officeart/2018/2/layout/IconVerticalSolidList"/>
    <dgm:cxn modelId="{03790B19-23BB-4CFA-A5A2-309DF583B238}" type="presParOf" srcId="{8F416B3B-AE01-461E-9C39-237B40285BA0}" destId="{77D17CF2-7D06-4574-95A3-76F0AE8A4A42}" srcOrd="4" destOrd="0" presId="urn:microsoft.com/office/officeart/2018/2/layout/IconVerticalSolidList"/>
    <dgm:cxn modelId="{E5325E60-6EB0-4A91-8F42-AB1BE5452ED3}" type="presParOf" srcId="{77D17CF2-7D06-4574-95A3-76F0AE8A4A42}" destId="{C4D5CE83-76AD-4923-837B-C256D3468356}" srcOrd="0" destOrd="0" presId="urn:microsoft.com/office/officeart/2018/2/layout/IconVerticalSolidList"/>
    <dgm:cxn modelId="{075C8CA7-EBF2-4826-9722-A326A7B5C11E}" type="presParOf" srcId="{77D17CF2-7D06-4574-95A3-76F0AE8A4A42}" destId="{759EB3F3-EC13-4AA9-8280-B770D4873E14}" srcOrd="1" destOrd="0" presId="urn:microsoft.com/office/officeart/2018/2/layout/IconVerticalSolidList"/>
    <dgm:cxn modelId="{2F64C1EA-52E6-4B88-93C9-03BE1ED9559E}" type="presParOf" srcId="{77D17CF2-7D06-4574-95A3-76F0AE8A4A42}" destId="{6714E291-52F4-44B6-BD25-97417A2F39C5}" srcOrd="2" destOrd="0" presId="urn:microsoft.com/office/officeart/2018/2/layout/IconVerticalSolidList"/>
    <dgm:cxn modelId="{01307F15-0198-4612-84EB-DD5BB244AC23}" type="presParOf" srcId="{77D17CF2-7D06-4574-95A3-76F0AE8A4A42}" destId="{4ED8ABD3-0827-4C32-B317-AAB653D48CB2}" srcOrd="3" destOrd="0" presId="urn:microsoft.com/office/officeart/2018/2/layout/IconVerticalSolidList"/>
    <dgm:cxn modelId="{F4EE4C25-1A4E-467E-97E2-2B158B3CE3DE}" type="presParOf" srcId="{8F416B3B-AE01-461E-9C39-237B40285BA0}" destId="{F6622915-EDDD-4678-9AD0-027A08598D09}" srcOrd="5" destOrd="0" presId="urn:microsoft.com/office/officeart/2018/2/layout/IconVerticalSolidList"/>
    <dgm:cxn modelId="{34C6E77B-3E7B-464A-B1D8-EB7B5ADA8ED7}" type="presParOf" srcId="{8F416B3B-AE01-461E-9C39-237B40285BA0}" destId="{3D5CDC91-0B77-4A74-9412-EA0360E2FFDB}" srcOrd="6" destOrd="0" presId="urn:microsoft.com/office/officeart/2018/2/layout/IconVerticalSolidList"/>
    <dgm:cxn modelId="{6A264986-F295-44D7-AF00-70F6B42568B6}" type="presParOf" srcId="{3D5CDC91-0B77-4A74-9412-EA0360E2FFDB}" destId="{DB9EE648-9B04-4769-A93D-5D29D6D4079C}" srcOrd="0" destOrd="0" presId="urn:microsoft.com/office/officeart/2018/2/layout/IconVerticalSolidList"/>
    <dgm:cxn modelId="{AC9732A0-D73E-4CD6-BB7F-2DF8E6DFED27}" type="presParOf" srcId="{3D5CDC91-0B77-4A74-9412-EA0360E2FFDB}" destId="{7D66CCBA-05CA-4E9C-89D5-8213E32AF494}" srcOrd="1" destOrd="0" presId="urn:microsoft.com/office/officeart/2018/2/layout/IconVerticalSolidList"/>
    <dgm:cxn modelId="{3027A247-AEF7-43F4-A11E-82A25214A92A}" type="presParOf" srcId="{3D5CDC91-0B77-4A74-9412-EA0360E2FFDB}" destId="{97A12767-4768-4143-AAED-075030AF12AC}" srcOrd="2" destOrd="0" presId="urn:microsoft.com/office/officeart/2018/2/layout/IconVerticalSolidList"/>
    <dgm:cxn modelId="{2C150C70-5194-4848-8F38-944FA4E881E1}" type="presParOf" srcId="{3D5CDC91-0B77-4A74-9412-EA0360E2FFDB}" destId="{1EC204E5-DCA3-4619-B109-0D21A92F9401}" srcOrd="3" destOrd="0" presId="urn:microsoft.com/office/officeart/2018/2/layout/IconVerticalSolidList"/>
    <dgm:cxn modelId="{6D91B473-A15E-450F-B2DB-B868063CA8B3}" type="presParOf" srcId="{8F416B3B-AE01-461E-9C39-237B40285BA0}" destId="{EF6A587C-96FC-4966-A795-D26AD4F9BE08}" srcOrd="7" destOrd="0" presId="urn:microsoft.com/office/officeart/2018/2/layout/IconVerticalSolidList"/>
    <dgm:cxn modelId="{1F288BAD-D994-46F1-BF92-4D7AD6EF7930}" type="presParOf" srcId="{8F416B3B-AE01-461E-9C39-237B40285BA0}" destId="{713748F1-ADAC-4FB8-8189-88616E757ECD}" srcOrd="8" destOrd="0" presId="urn:microsoft.com/office/officeart/2018/2/layout/IconVerticalSolidList"/>
    <dgm:cxn modelId="{774E2BA7-008C-4BF4-9844-00004D52BF23}" type="presParOf" srcId="{713748F1-ADAC-4FB8-8189-88616E757ECD}" destId="{AEAB2ECB-0491-4832-8CC3-F44037554D31}" srcOrd="0" destOrd="0" presId="urn:microsoft.com/office/officeart/2018/2/layout/IconVerticalSolidList"/>
    <dgm:cxn modelId="{6AB9FDB0-910A-40AF-B29D-CA77BDCBA0E0}" type="presParOf" srcId="{713748F1-ADAC-4FB8-8189-88616E757ECD}" destId="{C7F79060-3E04-4127-9EF8-452FB70C75E1}" srcOrd="1" destOrd="0" presId="urn:microsoft.com/office/officeart/2018/2/layout/IconVerticalSolidList"/>
    <dgm:cxn modelId="{057FA2E0-0782-41E6-A7CE-FDDEE98DB46A}" type="presParOf" srcId="{713748F1-ADAC-4FB8-8189-88616E757ECD}" destId="{FF475549-C958-406D-9D85-6BA3A50E4E1D}" srcOrd="2" destOrd="0" presId="urn:microsoft.com/office/officeart/2018/2/layout/IconVerticalSolidList"/>
    <dgm:cxn modelId="{9CEDDFD3-1027-4C68-895D-A8CD783C20AA}" type="presParOf" srcId="{713748F1-ADAC-4FB8-8189-88616E757ECD}" destId="{7175C1F8-1735-4C96-8D0A-5E184A6649C8}" srcOrd="3" destOrd="0" presId="urn:microsoft.com/office/officeart/2018/2/layout/IconVerticalSolidList"/>
    <dgm:cxn modelId="{A14A0D50-235E-4A29-ADE2-658F74897C95}" type="presParOf" srcId="{8F416B3B-AE01-461E-9C39-237B40285BA0}" destId="{1FCB2097-E731-488B-BEA0-5638D7648B4A}" srcOrd="9" destOrd="0" presId="urn:microsoft.com/office/officeart/2018/2/layout/IconVerticalSolidList"/>
    <dgm:cxn modelId="{1B804F7F-746A-4702-A4D9-77F1299F6EE8}" type="presParOf" srcId="{8F416B3B-AE01-461E-9C39-237B40285BA0}" destId="{A82FEC43-25F0-464C-8AD6-6A5104DDA039}" srcOrd="10" destOrd="0" presId="urn:microsoft.com/office/officeart/2018/2/layout/IconVerticalSolidList"/>
    <dgm:cxn modelId="{0DF279A3-1DCA-4C76-BFD7-A6F9FD127684}" type="presParOf" srcId="{A82FEC43-25F0-464C-8AD6-6A5104DDA039}" destId="{FBA9B9FB-6449-4F03-ACC6-B4F2E6644BF0}" srcOrd="0" destOrd="0" presId="urn:microsoft.com/office/officeart/2018/2/layout/IconVerticalSolidList"/>
    <dgm:cxn modelId="{E8899EE0-85DE-4BA2-9FCE-ADFB17B99ECC}" type="presParOf" srcId="{A82FEC43-25F0-464C-8AD6-6A5104DDA039}" destId="{50414E0E-7780-4FDD-B2F7-18577D2D43D2}" srcOrd="1" destOrd="0" presId="urn:microsoft.com/office/officeart/2018/2/layout/IconVerticalSolidList"/>
    <dgm:cxn modelId="{04309D5D-667E-4D5D-847D-F184542778ED}" type="presParOf" srcId="{A82FEC43-25F0-464C-8AD6-6A5104DDA039}" destId="{35104635-C947-4B2B-91EF-25E83F19238B}" srcOrd="2" destOrd="0" presId="urn:microsoft.com/office/officeart/2018/2/layout/IconVerticalSolidList"/>
    <dgm:cxn modelId="{2A8D3FB7-A28B-45E5-88A4-787274143347}" type="presParOf" srcId="{A82FEC43-25F0-464C-8AD6-6A5104DDA039}" destId="{2AEFEFC1-DE29-4E61-BCC6-FDCBD4654BB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3F665F-F39D-44C3-BBE8-7DFDF2BF0453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E9AEF30-DCB5-42B4-9D59-56C5BDD12246}">
      <dgm:prSet/>
      <dgm:spPr/>
      <dgm:t>
        <a:bodyPr/>
        <a:lstStyle/>
        <a:p>
          <a:r>
            <a:rPr lang="en-US" dirty="0"/>
            <a:t>Financial records are to be kept for a minimum of 7 years</a:t>
          </a:r>
        </a:p>
      </dgm:t>
    </dgm:pt>
    <dgm:pt modelId="{DCE8A097-FB10-4010-8250-16725E676B0C}" type="parTrans" cxnId="{5ED2FAB5-5D1D-4406-8463-B89854F95870}">
      <dgm:prSet/>
      <dgm:spPr/>
      <dgm:t>
        <a:bodyPr/>
        <a:lstStyle/>
        <a:p>
          <a:endParaRPr lang="en-US"/>
        </a:p>
      </dgm:t>
    </dgm:pt>
    <dgm:pt modelId="{ED6E10DF-AFC0-4C5F-BB70-8C10A0ABC1A8}" type="sibTrans" cxnId="{5ED2FAB5-5D1D-4406-8463-B89854F95870}">
      <dgm:prSet/>
      <dgm:spPr/>
      <dgm:t>
        <a:bodyPr/>
        <a:lstStyle/>
        <a:p>
          <a:endParaRPr lang="en-US"/>
        </a:p>
      </dgm:t>
    </dgm:pt>
    <dgm:pt modelId="{91BD9F84-1F31-498C-8134-2ADFFB0942E8}">
      <dgm:prSet/>
      <dgm:spPr/>
      <dgm:t>
        <a:bodyPr/>
        <a:lstStyle/>
        <a:p>
          <a:r>
            <a:rPr lang="en-US" dirty="0"/>
            <a:t>Records to be kept include:  ledgers, bills, receipts, deposit books and  bank statements with cancelled cheques</a:t>
          </a:r>
        </a:p>
      </dgm:t>
    </dgm:pt>
    <dgm:pt modelId="{238A0780-FC51-4D31-87F4-8CC080217B37}" type="parTrans" cxnId="{3D60DB88-3066-4816-81EC-606B20CC8E09}">
      <dgm:prSet/>
      <dgm:spPr/>
      <dgm:t>
        <a:bodyPr/>
        <a:lstStyle/>
        <a:p>
          <a:endParaRPr lang="en-US"/>
        </a:p>
      </dgm:t>
    </dgm:pt>
    <dgm:pt modelId="{AB79CD56-279A-414A-A58B-C7340DA0651D}" type="sibTrans" cxnId="{3D60DB88-3066-4816-81EC-606B20CC8E09}">
      <dgm:prSet/>
      <dgm:spPr/>
      <dgm:t>
        <a:bodyPr/>
        <a:lstStyle/>
        <a:p>
          <a:endParaRPr lang="en-US"/>
        </a:p>
      </dgm:t>
    </dgm:pt>
    <dgm:pt modelId="{687B77E5-2054-450B-8E30-5DE4DFC80719}" type="pres">
      <dgm:prSet presAssocID="{BE3F665F-F39D-44C3-BBE8-7DFDF2BF045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A0D1A01-AB39-4F1D-A8EC-372E572329EC}" type="pres">
      <dgm:prSet presAssocID="{4E9AEF30-DCB5-42B4-9D59-56C5BDD12246}" presName="hierRoot1" presStyleCnt="0"/>
      <dgm:spPr/>
    </dgm:pt>
    <dgm:pt modelId="{5B409930-4BD1-4228-9ADA-BE742015D03F}" type="pres">
      <dgm:prSet presAssocID="{4E9AEF30-DCB5-42B4-9D59-56C5BDD12246}" presName="composite" presStyleCnt="0"/>
      <dgm:spPr/>
    </dgm:pt>
    <dgm:pt modelId="{AE4DD4AF-C29E-4D71-AF03-2A944AE43C52}" type="pres">
      <dgm:prSet presAssocID="{4E9AEF30-DCB5-42B4-9D59-56C5BDD12246}" presName="background" presStyleLbl="node0" presStyleIdx="0" presStyleCnt="2"/>
      <dgm:spPr/>
    </dgm:pt>
    <dgm:pt modelId="{1E055AF4-687D-4A6F-87B5-C98EA0E13E22}" type="pres">
      <dgm:prSet presAssocID="{4E9AEF30-DCB5-42B4-9D59-56C5BDD12246}" presName="text" presStyleLbl="fgAcc0" presStyleIdx="0" presStyleCnt="2">
        <dgm:presLayoutVars>
          <dgm:chPref val="3"/>
        </dgm:presLayoutVars>
      </dgm:prSet>
      <dgm:spPr/>
    </dgm:pt>
    <dgm:pt modelId="{3AC32624-4C3F-4E03-8E11-13BB5C974D2D}" type="pres">
      <dgm:prSet presAssocID="{4E9AEF30-DCB5-42B4-9D59-56C5BDD12246}" presName="hierChild2" presStyleCnt="0"/>
      <dgm:spPr/>
    </dgm:pt>
    <dgm:pt modelId="{50E48FE2-B209-4081-96F1-9B126F6845B8}" type="pres">
      <dgm:prSet presAssocID="{91BD9F84-1F31-498C-8134-2ADFFB0942E8}" presName="hierRoot1" presStyleCnt="0"/>
      <dgm:spPr/>
    </dgm:pt>
    <dgm:pt modelId="{9B12E905-E754-4BEE-9A5F-D952B0565F17}" type="pres">
      <dgm:prSet presAssocID="{91BD9F84-1F31-498C-8134-2ADFFB0942E8}" presName="composite" presStyleCnt="0"/>
      <dgm:spPr/>
    </dgm:pt>
    <dgm:pt modelId="{6C8CE946-CCB3-4582-89D9-5DE2D5436BD6}" type="pres">
      <dgm:prSet presAssocID="{91BD9F84-1F31-498C-8134-2ADFFB0942E8}" presName="background" presStyleLbl="node0" presStyleIdx="1" presStyleCnt="2"/>
      <dgm:spPr/>
    </dgm:pt>
    <dgm:pt modelId="{491C5CDD-192F-4769-B539-2CEAC6F8CC09}" type="pres">
      <dgm:prSet presAssocID="{91BD9F84-1F31-498C-8134-2ADFFB0942E8}" presName="text" presStyleLbl="fgAcc0" presStyleIdx="1" presStyleCnt="2">
        <dgm:presLayoutVars>
          <dgm:chPref val="3"/>
        </dgm:presLayoutVars>
      </dgm:prSet>
      <dgm:spPr/>
    </dgm:pt>
    <dgm:pt modelId="{74B82BAD-BC38-4DBB-932F-39B953856A36}" type="pres">
      <dgm:prSet presAssocID="{91BD9F84-1F31-498C-8134-2ADFFB0942E8}" presName="hierChild2" presStyleCnt="0"/>
      <dgm:spPr/>
    </dgm:pt>
  </dgm:ptLst>
  <dgm:cxnLst>
    <dgm:cxn modelId="{8F033C06-E591-40B8-AD6C-A2C1FEAD55EE}" type="presOf" srcId="{4E9AEF30-DCB5-42B4-9D59-56C5BDD12246}" destId="{1E055AF4-687D-4A6F-87B5-C98EA0E13E22}" srcOrd="0" destOrd="0" presId="urn:microsoft.com/office/officeart/2005/8/layout/hierarchy1"/>
    <dgm:cxn modelId="{3D60DB88-3066-4816-81EC-606B20CC8E09}" srcId="{BE3F665F-F39D-44C3-BBE8-7DFDF2BF0453}" destId="{91BD9F84-1F31-498C-8134-2ADFFB0942E8}" srcOrd="1" destOrd="0" parTransId="{238A0780-FC51-4D31-87F4-8CC080217B37}" sibTransId="{AB79CD56-279A-414A-A58B-C7340DA0651D}"/>
    <dgm:cxn modelId="{28B6418E-647C-427F-9412-D0EFC327381A}" type="presOf" srcId="{BE3F665F-F39D-44C3-BBE8-7DFDF2BF0453}" destId="{687B77E5-2054-450B-8E30-5DE4DFC80719}" srcOrd="0" destOrd="0" presId="urn:microsoft.com/office/officeart/2005/8/layout/hierarchy1"/>
    <dgm:cxn modelId="{5ED2FAB5-5D1D-4406-8463-B89854F95870}" srcId="{BE3F665F-F39D-44C3-BBE8-7DFDF2BF0453}" destId="{4E9AEF30-DCB5-42B4-9D59-56C5BDD12246}" srcOrd="0" destOrd="0" parTransId="{DCE8A097-FB10-4010-8250-16725E676B0C}" sibTransId="{ED6E10DF-AFC0-4C5F-BB70-8C10A0ABC1A8}"/>
    <dgm:cxn modelId="{E460CEB9-CB69-454F-9807-D2AD2DBFCA9D}" type="presOf" srcId="{91BD9F84-1F31-498C-8134-2ADFFB0942E8}" destId="{491C5CDD-192F-4769-B539-2CEAC6F8CC09}" srcOrd="0" destOrd="0" presId="urn:microsoft.com/office/officeart/2005/8/layout/hierarchy1"/>
    <dgm:cxn modelId="{2C822D2D-45AA-4ADD-A305-2CC5ACF54491}" type="presParOf" srcId="{687B77E5-2054-450B-8E30-5DE4DFC80719}" destId="{4A0D1A01-AB39-4F1D-A8EC-372E572329EC}" srcOrd="0" destOrd="0" presId="urn:microsoft.com/office/officeart/2005/8/layout/hierarchy1"/>
    <dgm:cxn modelId="{294E1480-9EE6-4E27-ABC6-E10FA7CB1861}" type="presParOf" srcId="{4A0D1A01-AB39-4F1D-A8EC-372E572329EC}" destId="{5B409930-4BD1-4228-9ADA-BE742015D03F}" srcOrd="0" destOrd="0" presId="urn:microsoft.com/office/officeart/2005/8/layout/hierarchy1"/>
    <dgm:cxn modelId="{85B8B076-CB42-4315-B5D7-633A8071389F}" type="presParOf" srcId="{5B409930-4BD1-4228-9ADA-BE742015D03F}" destId="{AE4DD4AF-C29E-4D71-AF03-2A944AE43C52}" srcOrd="0" destOrd="0" presId="urn:microsoft.com/office/officeart/2005/8/layout/hierarchy1"/>
    <dgm:cxn modelId="{03EE3A05-502F-41B2-B502-E9E7918708EE}" type="presParOf" srcId="{5B409930-4BD1-4228-9ADA-BE742015D03F}" destId="{1E055AF4-687D-4A6F-87B5-C98EA0E13E22}" srcOrd="1" destOrd="0" presId="urn:microsoft.com/office/officeart/2005/8/layout/hierarchy1"/>
    <dgm:cxn modelId="{4B626989-1863-48FA-B2F0-0BCA17FF6CD4}" type="presParOf" srcId="{4A0D1A01-AB39-4F1D-A8EC-372E572329EC}" destId="{3AC32624-4C3F-4E03-8E11-13BB5C974D2D}" srcOrd="1" destOrd="0" presId="urn:microsoft.com/office/officeart/2005/8/layout/hierarchy1"/>
    <dgm:cxn modelId="{FF0360FE-F7F1-434C-910E-A0AE34988CC8}" type="presParOf" srcId="{687B77E5-2054-450B-8E30-5DE4DFC80719}" destId="{50E48FE2-B209-4081-96F1-9B126F6845B8}" srcOrd="1" destOrd="0" presId="urn:microsoft.com/office/officeart/2005/8/layout/hierarchy1"/>
    <dgm:cxn modelId="{1297EF5D-AFBF-46FD-9386-AE139DFEFB44}" type="presParOf" srcId="{50E48FE2-B209-4081-96F1-9B126F6845B8}" destId="{9B12E905-E754-4BEE-9A5F-D952B0565F17}" srcOrd="0" destOrd="0" presId="urn:microsoft.com/office/officeart/2005/8/layout/hierarchy1"/>
    <dgm:cxn modelId="{589E8732-17B7-49EB-8D73-58F890D20E3C}" type="presParOf" srcId="{9B12E905-E754-4BEE-9A5F-D952B0565F17}" destId="{6C8CE946-CCB3-4582-89D9-5DE2D5436BD6}" srcOrd="0" destOrd="0" presId="urn:microsoft.com/office/officeart/2005/8/layout/hierarchy1"/>
    <dgm:cxn modelId="{92C7E87B-0CFA-4498-93F1-F3B302C8B0B2}" type="presParOf" srcId="{9B12E905-E754-4BEE-9A5F-D952B0565F17}" destId="{491C5CDD-192F-4769-B539-2CEAC6F8CC09}" srcOrd="1" destOrd="0" presId="urn:microsoft.com/office/officeart/2005/8/layout/hierarchy1"/>
    <dgm:cxn modelId="{61A6BFEF-8B33-4B2A-B1C6-7252580A42E6}" type="presParOf" srcId="{50E48FE2-B209-4081-96F1-9B126F6845B8}" destId="{74B82BAD-BC38-4DBB-932F-39B953856A3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C304D4D-380C-419D-98DF-90EC99D87026}" type="doc">
      <dgm:prSet loTypeId="urn:microsoft.com/office/officeart/2016/7/layout/HorizontalAction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F5255C3-531B-4E01-997C-3786298B3909}">
      <dgm:prSet/>
      <dgm:spPr/>
      <dgm:t>
        <a:bodyPr/>
        <a:lstStyle/>
        <a:p>
          <a:r>
            <a:rPr lang="en-US"/>
            <a:t>Receive</a:t>
          </a:r>
        </a:p>
      </dgm:t>
    </dgm:pt>
    <dgm:pt modelId="{BCC0042D-5ADC-4FFE-9BE8-F61991C588C7}" type="parTrans" cxnId="{774E4795-CE58-42F9-895A-0B151B194356}">
      <dgm:prSet/>
      <dgm:spPr/>
      <dgm:t>
        <a:bodyPr/>
        <a:lstStyle/>
        <a:p>
          <a:endParaRPr lang="en-US"/>
        </a:p>
      </dgm:t>
    </dgm:pt>
    <dgm:pt modelId="{F17CF1C1-CB45-46A9-A97B-184C7E801496}" type="sibTrans" cxnId="{774E4795-CE58-42F9-895A-0B151B194356}">
      <dgm:prSet/>
      <dgm:spPr/>
      <dgm:t>
        <a:bodyPr/>
        <a:lstStyle/>
        <a:p>
          <a:endParaRPr lang="en-US"/>
        </a:p>
      </dgm:t>
    </dgm:pt>
    <dgm:pt modelId="{24CEFDC5-93CA-46BB-8564-F3920DA93488}">
      <dgm:prSet/>
      <dgm:spPr/>
      <dgm:t>
        <a:bodyPr/>
        <a:lstStyle/>
        <a:p>
          <a:r>
            <a:rPr lang="en-US" dirty="0"/>
            <a:t>Receive Members’ annual fees and record them</a:t>
          </a:r>
        </a:p>
      </dgm:t>
    </dgm:pt>
    <dgm:pt modelId="{3DC9C293-676F-4027-B3CB-5EC5C0D11C9C}" type="parTrans" cxnId="{1894BC0D-2935-4E20-8FAB-7BBACFECEBD9}">
      <dgm:prSet/>
      <dgm:spPr/>
      <dgm:t>
        <a:bodyPr/>
        <a:lstStyle/>
        <a:p>
          <a:endParaRPr lang="en-US"/>
        </a:p>
      </dgm:t>
    </dgm:pt>
    <dgm:pt modelId="{BCF477DB-48F0-4C52-BD87-CD31EB5D52CB}" type="sibTrans" cxnId="{1894BC0D-2935-4E20-8FAB-7BBACFECEBD9}">
      <dgm:prSet/>
      <dgm:spPr/>
      <dgm:t>
        <a:bodyPr/>
        <a:lstStyle/>
        <a:p>
          <a:endParaRPr lang="en-US"/>
        </a:p>
      </dgm:t>
    </dgm:pt>
    <dgm:pt modelId="{ABDB89DC-44A0-48D7-8C3E-0DFC7DAFD945}">
      <dgm:prSet/>
      <dgm:spPr/>
      <dgm:t>
        <a:bodyPr/>
        <a:lstStyle/>
        <a:p>
          <a:r>
            <a:rPr lang="en-US"/>
            <a:t>Know</a:t>
          </a:r>
        </a:p>
      </dgm:t>
    </dgm:pt>
    <dgm:pt modelId="{345E4FD1-2667-4D11-A0C6-C45B4C4497F4}" type="parTrans" cxnId="{681781C5-E48A-4F7A-9EDA-B2AB0AAD39A0}">
      <dgm:prSet/>
      <dgm:spPr/>
      <dgm:t>
        <a:bodyPr/>
        <a:lstStyle/>
        <a:p>
          <a:endParaRPr lang="en-US"/>
        </a:p>
      </dgm:t>
    </dgm:pt>
    <dgm:pt modelId="{6CC2BCF3-1F76-44BF-9D81-470FEADFEEAC}" type="sibTrans" cxnId="{681781C5-E48A-4F7A-9EDA-B2AB0AAD39A0}">
      <dgm:prSet/>
      <dgm:spPr/>
      <dgm:t>
        <a:bodyPr/>
        <a:lstStyle/>
        <a:p>
          <a:endParaRPr lang="en-US"/>
        </a:p>
      </dgm:t>
    </dgm:pt>
    <dgm:pt modelId="{1A66CC66-C186-47E1-AA32-EDB140A9D07B}">
      <dgm:prSet/>
      <dgm:spPr/>
      <dgm:t>
        <a:bodyPr/>
        <a:lstStyle/>
        <a:p>
          <a:r>
            <a:rPr lang="en-US" dirty="0"/>
            <a:t>Your secretary needs to know who has not paid – the National Membership Form must be submitted to National Office no later than January 15</a:t>
          </a:r>
          <a:r>
            <a:rPr lang="en-US" baseline="30000" dirty="0"/>
            <a:t>th</a:t>
          </a:r>
          <a:endParaRPr lang="en-US" dirty="0"/>
        </a:p>
      </dgm:t>
    </dgm:pt>
    <dgm:pt modelId="{303935AF-0BE1-4EA8-882E-1A780D57EE88}" type="parTrans" cxnId="{E75E9DEC-86E4-4B7A-AE58-6383F2EF157F}">
      <dgm:prSet/>
      <dgm:spPr/>
      <dgm:t>
        <a:bodyPr/>
        <a:lstStyle/>
        <a:p>
          <a:endParaRPr lang="en-US"/>
        </a:p>
      </dgm:t>
    </dgm:pt>
    <dgm:pt modelId="{141284E3-3D71-40CE-85FD-37E9C656265E}" type="sibTrans" cxnId="{E75E9DEC-86E4-4B7A-AE58-6383F2EF157F}">
      <dgm:prSet/>
      <dgm:spPr/>
      <dgm:t>
        <a:bodyPr/>
        <a:lstStyle/>
        <a:p>
          <a:endParaRPr lang="en-US"/>
        </a:p>
      </dgm:t>
    </dgm:pt>
    <dgm:pt modelId="{22045527-B21E-4DBD-89BB-2D9C6ABAB636}">
      <dgm:prSet/>
      <dgm:spPr/>
      <dgm:t>
        <a:bodyPr/>
        <a:lstStyle/>
        <a:p>
          <a:r>
            <a:rPr lang="en-US"/>
            <a:t>Submit</a:t>
          </a:r>
        </a:p>
      </dgm:t>
    </dgm:pt>
    <dgm:pt modelId="{18ED7BD9-D1EF-4348-8385-C859B2AB6FE5}" type="parTrans" cxnId="{3EDA9DC9-CDEB-4F5E-8F26-7EECC32A61A1}">
      <dgm:prSet/>
      <dgm:spPr/>
      <dgm:t>
        <a:bodyPr/>
        <a:lstStyle/>
        <a:p>
          <a:endParaRPr lang="en-US"/>
        </a:p>
      </dgm:t>
    </dgm:pt>
    <dgm:pt modelId="{C8531614-43E4-4D68-AA3F-B874FF91D2E2}" type="sibTrans" cxnId="{3EDA9DC9-CDEB-4F5E-8F26-7EECC32A61A1}">
      <dgm:prSet/>
      <dgm:spPr/>
      <dgm:t>
        <a:bodyPr/>
        <a:lstStyle/>
        <a:p>
          <a:endParaRPr lang="en-US"/>
        </a:p>
      </dgm:t>
    </dgm:pt>
    <dgm:pt modelId="{FAD18A77-1C62-4465-982B-B3B5B6A79602}">
      <dgm:prSet/>
      <dgm:spPr/>
      <dgm:t>
        <a:bodyPr/>
        <a:lstStyle/>
        <a:p>
          <a:r>
            <a:rPr lang="en-US"/>
            <a:t>Submit Membership fees, Lodge dues and insurance payments to National Office – this is done in conjunction with your Secretary submitting the annual National Membership form.</a:t>
          </a:r>
        </a:p>
      </dgm:t>
    </dgm:pt>
    <dgm:pt modelId="{12B71DE4-616E-4DEC-BF73-915F6D022376}" type="parTrans" cxnId="{F7E6BD96-E924-44ED-9600-FF15723E0321}">
      <dgm:prSet/>
      <dgm:spPr/>
      <dgm:t>
        <a:bodyPr/>
        <a:lstStyle/>
        <a:p>
          <a:endParaRPr lang="en-US"/>
        </a:p>
      </dgm:t>
    </dgm:pt>
    <dgm:pt modelId="{6DC0C7D0-9913-4C2F-AA17-ABF06983E136}" type="sibTrans" cxnId="{F7E6BD96-E924-44ED-9600-FF15723E0321}">
      <dgm:prSet/>
      <dgm:spPr/>
      <dgm:t>
        <a:bodyPr/>
        <a:lstStyle/>
        <a:p>
          <a:endParaRPr lang="en-US"/>
        </a:p>
      </dgm:t>
    </dgm:pt>
    <dgm:pt modelId="{726F572D-8EB1-4E40-ABC1-12C2B6F20E2A}">
      <dgm:prSet/>
      <dgm:spPr/>
      <dgm:t>
        <a:bodyPr/>
        <a:lstStyle/>
        <a:p>
          <a:r>
            <a:rPr lang="en-US" dirty="0"/>
            <a:t>Members should receive a receipt or a membership card</a:t>
          </a:r>
        </a:p>
      </dgm:t>
    </dgm:pt>
    <dgm:pt modelId="{57BB46AB-D4E8-472D-BA1A-7B7274C395F3}" type="parTrans" cxnId="{C9F85712-250B-4A06-A60E-A52A3863D8EF}">
      <dgm:prSet/>
      <dgm:spPr/>
    </dgm:pt>
    <dgm:pt modelId="{DC7F36B1-3F1A-4357-B254-36C26C190026}" type="sibTrans" cxnId="{C9F85712-250B-4A06-A60E-A52A3863D8EF}">
      <dgm:prSet/>
      <dgm:spPr/>
    </dgm:pt>
    <dgm:pt modelId="{8538BA5F-2947-46A9-B9BE-A373CA1073E5}" type="pres">
      <dgm:prSet presAssocID="{EC304D4D-380C-419D-98DF-90EC99D87026}" presName="Name0" presStyleCnt="0">
        <dgm:presLayoutVars>
          <dgm:dir/>
          <dgm:animLvl val="lvl"/>
          <dgm:resizeHandles val="exact"/>
        </dgm:presLayoutVars>
      </dgm:prSet>
      <dgm:spPr/>
    </dgm:pt>
    <dgm:pt modelId="{980ACDDE-558B-48DC-AE9E-2894FE0A4535}" type="pres">
      <dgm:prSet presAssocID="{5F5255C3-531B-4E01-997C-3786298B3909}" presName="composite" presStyleCnt="0"/>
      <dgm:spPr/>
    </dgm:pt>
    <dgm:pt modelId="{9F169EAC-1ECC-4751-A6F4-FBB8C8279A18}" type="pres">
      <dgm:prSet presAssocID="{5F5255C3-531B-4E01-997C-3786298B3909}" presName="parTx" presStyleLbl="alignNode1" presStyleIdx="0" presStyleCnt="3">
        <dgm:presLayoutVars>
          <dgm:chMax val="0"/>
          <dgm:chPref val="0"/>
        </dgm:presLayoutVars>
      </dgm:prSet>
      <dgm:spPr/>
    </dgm:pt>
    <dgm:pt modelId="{F0C15601-2A55-4CB2-9F20-0526108CB5A1}" type="pres">
      <dgm:prSet presAssocID="{5F5255C3-531B-4E01-997C-3786298B3909}" presName="desTx" presStyleLbl="alignAccFollowNode1" presStyleIdx="0" presStyleCnt="3">
        <dgm:presLayoutVars/>
      </dgm:prSet>
      <dgm:spPr/>
    </dgm:pt>
    <dgm:pt modelId="{BA8E3C59-3893-45AD-9344-013E5F1F3970}" type="pres">
      <dgm:prSet presAssocID="{F17CF1C1-CB45-46A9-A97B-184C7E801496}" presName="space" presStyleCnt="0"/>
      <dgm:spPr/>
    </dgm:pt>
    <dgm:pt modelId="{6B234C7A-49AF-4132-94DA-1BEF0B98B1FF}" type="pres">
      <dgm:prSet presAssocID="{ABDB89DC-44A0-48D7-8C3E-0DFC7DAFD945}" presName="composite" presStyleCnt="0"/>
      <dgm:spPr/>
    </dgm:pt>
    <dgm:pt modelId="{69CDDB4E-E80D-4481-BDC9-17090B08BAEF}" type="pres">
      <dgm:prSet presAssocID="{ABDB89DC-44A0-48D7-8C3E-0DFC7DAFD945}" presName="parTx" presStyleLbl="alignNode1" presStyleIdx="1" presStyleCnt="3">
        <dgm:presLayoutVars>
          <dgm:chMax val="0"/>
          <dgm:chPref val="0"/>
        </dgm:presLayoutVars>
      </dgm:prSet>
      <dgm:spPr/>
    </dgm:pt>
    <dgm:pt modelId="{A1DFF6FD-8F6E-4765-BCC7-382794889DD4}" type="pres">
      <dgm:prSet presAssocID="{ABDB89DC-44A0-48D7-8C3E-0DFC7DAFD945}" presName="desTx" presStyleLbl="alignAccFollowNode1" presStyleIdx="1" presStyleCnt="3">
        <dgm:presLayoutVars/>
      </dgm:prSet>
      <dgm:spPr/>
    </dgm:pt>
    <dgm:pt modelId="{0A3F7A3B-46F1-4EA4-AF75-C432E4E2E1B2}" type="pres">
      <dgm:prSet presAssocID="{6CC2BCF3-1F76-44BF-9D81-470FEADFEEAC}" presName="space" presStyleCnt="0"/>
      <dgm:spPr/>
    </dgm:pt>
    <dgm:pt modelId="{5A9DAF52-7434-45EF-829A-9EE09A915749}" type="pres">
      <dgm:prSet presAssocID="{22045527-B21E-4DBD-89BB-2D9C6ABAB636}" presName="composite" presStyleCnt="0"/>
      <dgm:spPr/>
    </dgm:pt>
    <dgm:pt modelId="{4CFD66C4-955F-4AAA-BD42-C961935C2790}" type="pres">
      <dgm:prSet presAssocID="{22045527-B21E-4DBD-89BB-2D9C6ABAB636}" presName="parTx" presStyleLbl="alignNode1" presStyleIdx="2" presStyleCnt="3">
        <dgm:presLayoutVars>
          <dgm:chMax val="0"/>
          <dgm:chPref val="0"/>
        </dgm:presLayoutVars>
      </dgm:prSet>
      <dgm:spPr/>
    </dgm:pt>
    <dgm:pt modelId="{19195557-8024-43BE-9A75-F8284EB4DD85}" type="pres">
      <dgm:prSet presAssocID="{22045527-B21E-4DBD-89BB-2D9C6ABAB636}" presName="desTx" presStyleLbl="alignAccFollowNode1" presStyleIdx="2" presStyleCnt="3">
        <dgm:presLayoutVars/>
      </dgm:prSet>
      <dgm:spPr/>
    </dgm:pt>
  </dgm:ptLst>
  <dgm:cxnLst>
    <dgm:cxn modelId="{3069700A-575F-4DEB-A4A9-82D88D7BF854}" type="presOf" srcId="{EC304D4D-380C-419D-98DF-90EC99D87026}" destId="{8538BA5F-2947-46A9-B9BE-A373CA1073E5}" srcOrd="0" destOrd="0" presId="urn:microsoft.com/office/officeart/2016/7/layout/HorizontalActionList"/>
    <dgm:cxn modelId="{1894BC0D-2935-4E20-8FAB-7BBACFECEBD9}" srcId="{5F5255C3-531B-4E01-997C-3786298B3909}" destId="{24CEFDC5-93CA-46BB-8564-F3920DA93488}" srcOrd="0" destOrd="0" parTransId="{3DC9C293-676F-4027-B3CB-5EC5C0D11C9C}" sibTransId="{BCF477DB-48F0-4C52-BD87-CD31EB5D52CB}"/>
    <dgm:cxn modelId="{C9F85712-250B-4A06-A60E-A52A3863D8EF}" srcId="{5F5255C3-531B-4E01-997C-3786298B3909}" destId="{726F572D-8EB1-4E40-ABC1-12C2B6F20E2A}" srcOrd="1" destOrd="0" parTransId="{57BB46AB-D4E8-472D-BA1A-7B7274C395F3}" sibTransId="{DC7F36B1-3F1A-4357-B254-36C26C190026}"/>
    <dgm:cxn modelId="{C317F830-2E13-48DD-8199-2CB44FFA3088}" type="presOf" srcId="{ABDB89DC-44A0-48D7-8C3E-0DFC7DAFD945}" destId="{69CDDB4E-E80D-4481-BDC9-17090B08BAEF}" srcOrd="0" destOrd="0" presId="urn:microsoft.com/office/officeart/2016/7/layout/HorizontalActionList"/>
    <dgm:cxn modelId="{774E4795-CE58-42F9-895A-0B151B194356}" srcId="{EC304D4D-380C-419D-98DF-90EC99D87026}" destId="{5F5255C3-531B-4E01-997C-3786298B3909}" srcOrd="0" destOrd="0" parTransId="{BCC0042D-5ADC-4FFE-9BE8-F61991C588C7}" sibTransId="{F17CF1C1-CB45-46A9-A97B-184C7E801496}"/>
    <dgm:cxn modelId="{F7E6BD96-E924-44ED-9600-FF15723E0321}" srcId="{22045527-B21E-4DBD-89BB-2D9C6ABAB636}" destId="{FAD18A77-1C62-4465-982B-B3B5B6A79602}" srcOrd="0" destOrd="0" parTransId="{12B71DE4-616E-4DEC-BF73-915F6D022376}" sibTransId="{6DC0C7D0-9913-4C2F-AA17-ABF06983E136}"/>
    <dgm:cxn modelId="{EE902598-5000-45F6-8F66-7B22CB5402EE}" type="presOf" srcId="{FAD18A77-1C62-4465-982B-B3B5B6A79602}" destId="{19195557-8024-43BE-9A75-F8284EB4DD85}" srcOrd="0" destOrd="0" presId="urn:microsoft.com/office/officeart/2016/7/layout/HorizontalActionList"/>
    <dgm:cxn modelId="{AB0EF5B3-D479-4CA5-93CC-0021820DCFEF}" type="presOf" srcId="{22045527-B21E-4DBD-89BB-2D9C6ABAB636}" destId="{4CFD66C4-955F-4AAA-BD42-C961935C2790}" srcOrd="0" destOrd="0" presId="urn:microsoft.com/office/officeart/2016/7/layout/HorizontalActionList"/>
    <dgm:cxn modelId="{31AC25C4-C3E5-459D-97DA-485A046741FA}" type="presOf" srcId="{726F572D-8EB1-4E40-ABC1-12C2B6F20E2A}" destId="{F0C15601-2A55-4CB2-9F20-0526108CB5A1}" srcOrd="0" destOrd="1" presId="urn:microsoft.com/office/officeart/2016/7/layout/HorizontalActionList"/>
    <dgm:cxn modelId="{681781C5-E48A-4F7A-9EDA-B2AB0AAD39A0}" srcId="{EC304D4D-380C-419D-98DF-90EC99D87026}" destId="{ABDB89DC-44A0-48D7-8C3E-0DFC7DAFD945}" srcOrd="1" destOrd="0" parTransId="{345E4FD1-2667-4D11-A0C6-C45B4C4497F4}" sibTransId="{6CC2BCF3-1F76-44BF-9D81-470FEADFEEAC}"/>
    <dgm:cxn modelId="{3EDA9DC9-CDEB-4F5E-8F26-7EECC32A61A1}" srcId="{EC304D4D-380C-419D-98DF-90EC99D87026}" destId="{22045527-B21E-4DBD-89BB-2D9C6ABAB636}" srcOrd="2" destOrd="0" parTransId="{18ED7BD9-D1EF-4348-8385-C859B2AB6FE5}" sibTransId="{C8531614-43E4-4D68-AA3F-B874FF91D2E2}"/>
    <dgm:cxn modelId="{46717FE8-AA0A-4D04-A79C-D9EC3E625367}" type="presOf" srcId="{5F5255C3-531B-4E01-997C-3786298B3909}" destId="{9F169EAC-1ECC-4751-A6F4-FBB8C8279A18}" srcOrd="0" destOrd="0" presId="urn:microsoft.com/office/officeart/2016/7/layout/HorizontalActionList"/>
    <dgm:cxn modelId="{330E27E9-83D6-4364-8756-E5A20CBEC445}" type="presOf" srcId="{1A66CC66-C186-47E1-AA32-EDB140A9D07B}" destId="{A1DFF6FD-8F6E-4765-BCC7-382794889DD4}" srcOrd="0" destOrd="0" presId="urn:microsoft.com/office/officeart/2016/7/layout/HorizontalActionList"/>
    <dgm:cxn modelId="{E75E9DEC-86E4-4B7A-AE58-6383F2EF157F}" srcId="{ABDB89DC-44A0-48D7-8C3E-0DFC7DAFD945}" destId="{1A66CC66-C186-47E1-AA32-EDB140A9D07B}" srcOrd="0" destOrd="0" parTransId="{303935AF-0BE1-4EA8-882E-1A780D57EE88}" sibTransId="{141284E3-3D71-40CE-85FD-37E9C656265E}"/>
    <dgm:cxn modelId="{266A5DF2-E3B3-42F5-ADA5-8A187F44F48D}" type="presOf" srcId="{24CEFDC5-93CA-46BB-8564-F3920DA93488}" destId="{F0C15601-2A55-4CB2-9F20-0526108CB5A1}" srcOrd="0" destOrd="0" presId="urn:microsoft.com/office/officeart/2016/7/layout/HorizontalActionList"/>
    <dgm:cxn modelId="{461ABE3C-DE92-4FD8-8773-A59083F578E5}" type="presParOf" srcId="{8538BA5F-2947-46A9-B9BE-A373CA1073E5}" destId="{980ACDDE-558B-48DC-AE9E-2894FE0A4535}" srcOrd="0" destOrd="0" presId="urn:microsoft.com/office/officeart/2016/7/layout/HorizontalActionList"/>
    <dgm:cxn modelId="{839DFE57-77E9-4D94-AF1D-8760D526C0E0}" type="presParOf" srcId="{980ACDDE-558B-48DC-AE9E-2894FE0A4535}" destId="{9F169EAC-1ECC-4751-A6F4-FBB8C8279A18}" srcOrd="0" destOrd="0" presId="urn:microsoft.com/office/officeart/2016/7/layout/HorizontalActionList"/>
    <dgm:cxn modelId="{D6BA09BE-7742-4AB0-84BF-B13EC76EF6B8}" type="presParOf" srcId="{980ACDDE-558B-48DC-AE9E-2894FE0A4535}" destId="{F0C15601-2A55-4CB2-9F20-0526108CB5A1}" srcOrd="1" destOrd="0" presId="urn:microsoft.com/office/officeart/2016/7/layout/HorizontalActionList"/>
    <dgm:cxn modelId="{17D86CA9-676C-4383-8097-70AC76E465D8}" type="presParOf" srcId="{8538BA5F-2947-46A9-B9BE-A373CA1073E5}" destId="{BA8E3C59-3893-45AD-9344-013E5F1F3970}" srcOrd="1" destOrd="0" presId="urn:microsoft.com/office/officeart/2016/7/layout/HorizontalActionList"/>
    <dgm:cxn modelId="{5E553001-3ECE-47CC-B679-80CB84450A93}" type="presParOf" srcId="{8538BA5F-2947-46A9-B9BE-A373CA1073E5}" destId="{6B234C7A-49AF-4132-94DA-1BEF0B98B1FF}" srcOrd="2" destOrd="0" presId="urn:microsoft.com/office/officeart/2016/7/layout/HorizontalActionList"/>
    <dgm:cxn modelId="{CF6FDA0D-8A7C-4CB2-8774-695D38DFA691}" type="presParOf" srcId="{6B234C7A-49AF-4132-94DA-1BEF0B98B1FF}" destId="{69CDDB4E-E80D-4481-BDC9-17090B08BAEF}" srcOrd="0" destOrd="0" presId="urn:microsoft.com/office/officeart/2016/7/layout/HorizontalActionList"/>
    <dgm:cxn modelId="{D0AE47CE-22DC-42AD-9A6E-7CBD3180620F}" type="presParOf" srcId="{6B234C7A-49AF-4132-94DA-1BEF0B98B1FF}" destId="{A1DFF6FD-8F6E-4765-BCC7-382794889DD4}" srcOrd="1" destOrd="0" presId="urn:microsoft.com/office/officeart/2016/7/layout/HorizontalActionList"/>
    <dgm:cxn modelId="{76C26347-B7F8-409F-875C-A9BD5A8BB997}" type="presParOf" srcId="{8538BA5F-2947-46A9-B9BE-A373CA1073E5}" destId="{0A3F7A3B-46F1-4EA4-AF75-C432E4E2E1B2}" srcOrd="3" destOrd="0" presId="urn:microsoft.com/office/officeart/2016/7/layout/HorizontalActionList"/>
    <dgm:cxn modelId="{84F77186-8909-45BB-BCCC-B71FD688D993}" type="presParOf" srcId="{8538BA5F-2947-46A9-B9BE-A373CA1073E5}" destId="{5A9DAF52-7434-45EF-829A-9EE09A915749}" srcOrd="4" destOrd="0" presId="urn:microsoft.com/office/officeart/2016/7/layout/HorizontalActionList"/>
    <dgm:cxn modelId="{5E24CC1D-BD67-4071-A5BE-F2D3B276503A}" type="presParOf" srcId="{5A9DAF52-7434-45EF-829A-9EE09A915749}" destId="{4CFD66C4-955F-4AAA-BD42-C961935C2790}" srcOrd="0" destOrd="0" presId="urn:microsoft.com/office/officeart/2016/7/layout/HorizontalActionList"/>
    <dgm:cxn modelId="{61C401C7-6C0A-4A17-8C96-498228FE1ACD}" type="presParOf" srcId="{5A9DAF52-7434-45EF-829A-9EE09A915749}" destId="{19195557-8024-43BE-9A75-F8284EB4DD85}" srcOrd="1" destOrd="0" presId="urn:microsoft.com/office/officeart/2016/7/layout/Horizontal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54A5F6-873D-47AB-A34A-20A10830FE8B}">
      <dsp:nvSpPr>
        <dsp:cNvPr id="0" name=""/>
        <dsp:cNvSpPr/>
      </dsp:nvSpPr>
      <dsp:spPr>
        <a:xfrm>
          <a:off x="0" y="0"/>
          <a:ext cx="7097074" cy="8344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C68F7C-BF5F-49A9-9C04-A3BF36F73F9B}">
      <dsp:nvSpPr>
        <dsp:cNvPr id="0" name=""/>
        <dsp:cNvSpPr/>
      </dsp:nvSpPr>
      <dsp:spPr>
        <a:xfrm>
          <a:off x="252420" y="189709"/>
          <a:ext cx="458946" cy="45894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EC3FF3-27F4-4F42-B98C-19D01226BFC0}">
      <dsp:nvSpPr>
        <dsp:cNvPr id="0" name=""/>
        <dsp:cNvSpPr/>
      </dsp:nvSpPr>
      <dsp:spPr>
        <a:xfrm>
          <a:off x="963788" y="1958"/>
          <a:ext cx="6133285" cy="834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313" tIns="88313" rIns="88313" bIns="88313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Issue cheques - make sure you have a motion before you write a cheque!</a:t>
          </a:r>
        </a:p>
      </dsp:txBody>
      <dsp:txXfrm>
        <a:off x="963788" y="1958"/>
        <a:ext cx="6133285" cy="834448"/>
      </dsp:txXfrm>
    </dsp:sp>
    <dsp:sp modelId="{B4551E83-6DC0-49A4-B0CE-6721F2464F52}">
      <dsp:nvSpPr>
        <dsp:cNvPr id="0" name=""/>
        <dsp:cNvSpPr/>
      </dsp:nvSpPr>
      <dsp:spPr>
        <a:xfrm>
          <a:off x="0" y="907326"/>
          <a:ext cx="7097074" cy="8344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943721-3354-4B70-80CB-39AAE9EAAFDD}">
      <dsp:nvSpPr>
        <dsp:cNvPr id="0" name=""/>
        <dsp:cNvSpPr/>
      </dsp:nvSpPr>
      <dsp:spPr>
        <a:xfrm>
          <a:off x="252420" y="1232770"/>
          <a:ext cx="458946" cy="45894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1E66EF-DCD4-4D2B-ACB3-F180937A5387}">
      <dsp:nvSpPr>
        <dsp:cNvPr id="0" name=""/>
        <dsp:cNvSpPr/>
      </dsp:nvSpPr>
      <dsp:spPr>
        <a:xfrm>
          <a:off x="963788" y="1045019"/>
          <a:ext cx="6133285" cy="834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313" tIns="88313" rIns="88313" bIns="88313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Make the deposits</a:t>
          </a:r>
        </a:p>
      </dsp:txBody>
      <dsp:txXfrm>
        <a:off x="963788" y="1045019"/>
        <a:ext cx="6133285" cy="834448"/>
      </dsp:txXfrm>
    </dsp:sp>
    <dsp:sp modelId="{C4D5CE83-76AD-4923-837B-C256D3468356}">
      <dsp:nvSpPr>
        <dsp:cNvPr id="0" name=""/>
        <dsp:cNvSpPr/>
      </dsp:nvSpPr>
      <dsp:spPr>
        <a:xfrm>
          <a:off x="0" y="2088080"/>
          <a:ext cx="7097074" cy="8344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9EB3F3-EC13-4AA9-8280-B770D4873E14}">
      <dsp:nvSpPr>
        <dsp:cNvPr id="0" name=""/>
        <dsp:cNvSpPr/>
      </dsp:nvSpPr>
      <dsp:spPr>
        <a:xfrm>
          <a:off x="252420" y="2275831"/>
          <a:ext cx="458946" cy="45894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D8ABD3-0827-4C32-B317-AAB653D48CB2}">
      <dsp:nvSpPr>
        <dsp:cNvPr id="0" name=""/>
        <dsp:cNvSpPr/>
      </dsp:nvSpPr>
      <dsp:spPr>
        <a:xfrm>
          <a:off x="963788" y="2088080"/>
          <a:ext cx="6133285" cy="834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313" tIns="88313" rIns="88313" bIns="88313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Balance and reconcile your bank accounts monthly</a:t>
          </a:r>
        </a:p>
      </dsp:txBody>
      <dsp:txXfrm>
        <a:off x="963788" y="2088080"/>
        <a:ext cx="6133285" cy="834448"/>
      </dsp:txXfrm>
    </dsp:sp>
    <dsp:sp modelId="{DB9EE648-9B04-4769-A93D-5D29D6D4079C}">
      <dsp:nvSpPr>
        <dsp:cNvPr id="0" name=""/>
        <dsp:cNvSpPr/>
      </dsp:nvSpPr>
      <dsp:spPr>
        <a:xfrm>
          <a:off x="0" y="3131141"/>
          <a:ext cx="7097074" cy="8344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66CCBA-05CA-4E9C-89D5-8213E32AF494}">
      <dsp:nvSpPr>
        <dsp:cNvPr id="0" name=""/>
        <dsp:cNvSpPr/>
      </dsp:nvSpPr>
      <dsp:spPr>
        <a:xfrm>
          <a:off x="252420" y="3318892"/>
          <a:ext cx="458946" cy="45894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C204E5-DCA3-4619-B109-0D21A92F9401}">
      <dsp:nvSpPr>
        <dsp:cNvPr id="0" name=""/>
        <dsp:cNvSpPr/>
      </dsp:nvSpPr>
      <dsp:spPr>
        <a:xfrm>
          <a:off x="963788" y="3131141"/>
          <a:ext cx="6133285" cy="834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313" tIns="88313" rIns="88313" bIns="88313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Gaming laws are very strict so ensure that you keep accurate records and get receipts for all donations from that account</a:t>
          </a:r>
        </a:p>
      </dsp:txBody>
      <dsp:txXfrm>
        <a:off x="963788" y="3131141"/>
        <a:ext cx="6133285" cy="834448"/>
      </dsp:txXfrm>
    </dsp:sp>
    <dsp:sp modelId="{AEAB2ECB-0491-4832-8CC3-F44037554D31}">
      <dsp:nvSpPr>
        <dsp:cNvPr id="0" name=""/>
        <dsp:cNvSpPr/>
      </dsp:nvSpPr>
      <dsp:spPr>
        <a:xfrm>
          <a:off x="0" y="4174202"/>
          <a:ext cx="7097074" cy="8344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F79060-3E04-4127-9EF8-452FB70C75E1}">
      <dsp:nvSpPr>
        <dsp:cNvPr id="0" name=""/>
        <dsp:cNvSpPr/>
      </dsp:nvSpPr>
      <dsp:spPr>
        <a:xfrm>
          <a:off x="252420" y="4361953"/>
          <a:ext cx="458946" cy="458946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75C1F8-1735-4C96-8D0A-5E184A6649C8}">
      <dsp:nvSpPr>
        <dsp:cNvPr id="0" name=""/>
        <dsp:cNvSpPr/>
      </dsp:nvSpPr>
      <dsp:spPr>
        <a:xfrm>
          <a:off x="963788" y="4174202"/>
          <a:ext cx="6133285" cy="834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313" tIns="88313" rIns="88313" bIns="88313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Provide all banking information to the Finance Committee for the annual internal review </a:t>
          </a:r>
        </a:p>
      </dsp:txBody>
      <dsp:txXfrm>
        <a:off x="963788" y="4174202"/>
        <a:ext cx="6133285" cy="834448"/>
      </dsp:txXfrm>
    </dsp:sp>
    <dsp:sp modelId="{FBA9B9FB-6449-4F03-ACC6-B4F2E6644BF0}">
      <dsp:nvSpPr>
        <dsp:cNvPr id="0" name=""/>
        <dsp:cNvSpPr/>
      </dsp:nvSpPr>
      <dsp:spPr>
        <a:xfrm>
          <a:off x="0" y="5219222"/>
          <a:ext cx="7097074" cy="8344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414E0E-7780-4FDD-B2F7-18577D2D43D2}">
      <dsp:nvSpPr>
        <dsp:cNvPr id="0" name=""/>
        <dsp:cNvSpPr/>
      </dsp:nvSpPr>
      <dsp:spPr>
        <a:xfrm>
          <a:off x="252420" y="5405014"/>
          <a:ext cx="458946" cy="458946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EFEFC1-DE29-4E61-BCC6-FDCBD4654BBE}">
      <dsp:nvSpPr>
        <dsp:cNvPr id="0" name=""/>
        <dsp:cNvSpPr/>
      </dsp:nvSpPr>
      <dsp:spPr>
        <a:xfrm>
          <a:off x="963788" y="5217263"/>
          <a:ext cx="6133285" cy="834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313" tIns="88313" rIns="88313" bIns="88313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 copy of the minutes with the motion approving the change of signing authorities will be required by the bank</a:t>
          </a:r>
        </a:p>
      </dsp:txBody>
      <dsp:txXfrm>
        <a:off x="963788" y="5217263"/>
        <a:ext cx="6133285" cy="8344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4DD4AF-C29E-4D71-AF03-2A944AE43C52}">
      <dsp:nvSpPr>
        <dsp:cNvPr id="0" name=""/>
        <dsp:cNvSpPr/>
      </dsp:nvSpPr>
      <dsp:spPr>
        <a:xfrm>
          <a:off x="1174" y="184257"/>
          <a:ext cx="4124157" cy="26188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E055AF4-687D-4A6F-87B5-C98EA0E13E22}">
      <dsp:nvSpPr>
        <dsp:cNvPr id="0" name=""/>
        <dsp:cNvSpPr/>
      </dsp:nvSpPr>
      <dsp:spPr>
        <a:xfrm>
          <a:off x="459414" y="619585"/>
          <a:ext cx="4124157" cy="26188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Financial records are to be kept for a minimum of 7 years</a:t>
          </a:r>
        </a:p>
      </dsp:txBody>
      <dsp:txXfrm>
        <a:off x="536117" y="696288"/>
        <a:ext cx="3970751" cy="2465433"/>
      </dsp:txXfrm>
    </dsp:sp>
    <dsp:sp modelId="{6C8CE946-CCB3-4582-89D9-5DE2D5436BD6}">
      <dsp:nvSpPr>
        <dsp:cNvPr id="0" name=""/>
        <dsp:cNvSpPr/>
      </dsp:nvSpPr>
      <dsp:spPr>
        <a:xfrm>
          <a:off x="5041811" y="184257"/>
          <a:ext cx="4124157" cy="26188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C5CDD-192F-4769-B539-2CEAC6F8CC09}">
      <dsp:nvSpPr>
        <dsp:cNvPr id="0" name=""/>
        <dsp:cNvSpPr/>
      </dsp:nvSpPr>
      <dsp:spPr>
        <a:xfrm>
          <a:off x="5500051" y="619585"/>
          <a:ext cx="4124157" cy="26188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Records to be kept include:  ledgers, bills, receipts, deposit books and  bank statements with cancelled cheques</a:t>
          </a:r>
        </a:p>
      </dsp:txBody>
      <dsp:txXfrm>
        <a:off x="5576754" y="696288"/>
        <a:ext cx="3970751" cy="24654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169EAC-1ECC-4751-A6F4-FBB8C8279A18}">
      <dsp:nvSpPr>
        <dsp:cNvPr id="0" name=""/>
        <dsp:cNvSpPr/>
      </dsp:nvSpPr>
      <dsp:spPr>
        <a:xfrm>
          <a:off x="13744" y="506274"/>
          <a:ext cx="3784787" cy="11354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9082" tIns="299082" rIns="299082" bIns="299082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Receive</a:t>
          </a:r>
        </a:p>
      </dsp:txBody>
      <dsp:txXfrm>
        <a:off x="13744" y="506274"/>
        <a:ext cx="3784787" cy="1135436"/>
      </dsp:txXfrm>
    </dsp:sp>
    <dsp:sp modelId="{F0C15601-2A55-4CB2-9F20-0526108CB5A1}">
      <dsp:nvSpPr>
        <dsp:cNvPr id="0" name=""/>
        <dsp:cNvSpPr/>
      </dsp:nvSpPr>
      <dsp:spPr>
        <a:xfrm>
          <a:off x="13744" y="1641710"/>
          <a:ext cx="3784787" cy="201338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3853" tIns="373853" rIns="373853" bIns="373853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Receive Members’ annual fees and record them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Members should receive a receipt or a membership card</a:t>
          </a:r>
        </a:p>
      </dsp:txBody>
      <dsp:txXfrm>
        <a:off x="13744" y="1641710"/>
        <a:ext cx="3784787" cy="2013383"/>
      </dsp:txXfrm>
    </dsp:sp>
    <dsp:sp modelId="{69CDDB4E-E80D-4481-BDC9-17090B08BAEF}">
      <dsp:nvSpPr>
        <dsp:cNvPr id="0" name=""/>
        <dsp:cNvSpPr/>
      </dsp:nvSpPr>
      <dsp:spPr>
        <a:xfrm>
          <a:off x="3906426" y="506274"/>
          <a:ext cx="3784787" cy="11354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9082" tIns="299082" rIns="299082" bIns="299082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Know</a:t>
          </a:r>
        </a:p>
      </dsp:txBody>
      <dsp:txXfrm>
        <a:off x="3906426" y="506274"/>
        <a:ext cx="3784787" cy="1135436"/>
      </dsp:txXfrm>
    </dsp:sp>
    <dsp:sp modelId="{A1DFF6FD-8F6E-4765-BCC7-382794889DD4}">
      <dsp:nvSpPr>
        <dsp:cNvPr id="0" name=""/>
        <dsp:cNvSpPr/>
      </dsp:nvSpPr>
      <dsp:spPr>
        <a:xfrm>
          <a:off x="3906426" y="1641710"/>
          <a:ext cx="3784787" cy="201338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3853" tIns="373853" rIns="373853" bIns="373853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Your secretary needs to know who has not paid – the National Membership Form must be submitted to National Office no later than January 15</a:t>
          </a:r>
          <a:r>
            <a:rPr lang="en-US" sz="1500" kern="1200" baseline="30000" dirty="0"/>
            <a:t>th</a:t>
          </a:r>
          <a:endParaRPr lang="en-US" sz="1500" kern="1200" dirty="0"/>
        </a:p>
      </dsp:txBody>
      <dsp:txXfrm>
        <a:off x="3906426" y="1641710"/>
        <a:ext cx="3784787" cy="2013383"/>
      </dsp:txXfrm>
    </dsp:sp>
    <dsp:sp modelId="{4CFD66C4-955F-4AAA-BD42-C961935C2790}">
      <dsp:nvSpPr>
        <dsp:cNvPr id="0" name=""/>
        <dsp:cNvSpPr/>
      </dsp:nvSpPr>
      <dsp:spPr>
        <a:xfrm>
          <a:off x="7799108" y="506274"/>
          <a:ext cx="3784787" cy="11354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9082" tIns="299082" rIns="299082" bIns="299082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Submit</a:t>
          </a:r>
        </a:p>
      </dsp:txBody>
      <dsp:txXfrm>
        <a:off x="7799108" y="506274"/>
        <a:ext cx="3784787" cy="1135436"/>
      </dsp:txXfrm>
    </dsp:sp>
    <dsp:sp modelId="{19195557-8024-43BE-9A75-F8284EB4DD85}">
      <dsp:nvSpPr>
        <dsp:cNvPr id="0" name=""/>
        <dsp:cNvSpPr/>
      </dsp:nvSpPr>
      <dsp:spPr>
        <a:xfrm>
          <a:off x="7799108" y="1641710"/>
          <a:ext cx="3784787" cy="201338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3853" tIns="373853" rIns="373853" bIns="373853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Submit Membership fees, Lodge dues and insurance payments to National Office – this is done in conjunction with your Secretary submitting the annual National Membership form.</a:t>
          </a:r>
        </a:p>
      </dsp:txBody>
      <dsp:txXfrm>
        <a:off x="7799108" y="1641710"/>
        <a:ext cx="3784787" cy="20133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HorizontalActionList">
  <dgm:title val="Horizontal Action List"/>
  <dgm:desc val="Used to show non-sequential or grouped lists of information. Works well with large amounts of text. All text has the same level of emphasis, and direction is not implied."/>
  <dgm:catLst>
    <dgm:cat type="list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54"/>
      <dgm:constr type="primFontSz" for="des" forName="desTx" refType="primFontSz" refFor="des" refForName="parTx" op="lte" fact="0.75"/>
      <dgm:constr type="h" for="des" forName="desTx" op="equ"/>
      <dgm:constr type="w" for="ch" forName="space" op="equ" val="3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3"/>
            <dgm:constr type="h"/>
            <dgm:constr type="tMarg" refType="w" fact="0.224"/>
            <dgm:constr type="bMarg" refType="w" fact="0.224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8"/>
            <dgm:constr type="tMarg" refType="w" fact="0.28"/>
            <dgm:constr type="bMarg" refType="w" fact="0.28"/>
            <dgm:constr type="lMarg" refType="w" fact="0.28"/>
            <dgm:constr type="rMarg" refType="w" fact="0.28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70BF7-CB8E-43D8-BB3C-E19AF302F0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2A2CF7-2F03-41D1-AF49-886B2B20F0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FF081F-C489-4E52-A382-F317D314C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2021-04-07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14DABE-C966-46CF-9416-9AB8E4762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B07E73-EDBD-44E2-9EE2-35CD26FAA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9195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717AD-4DE3-472C-ACE7-96C60EECC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AEED22-B8D3-49D8-B935-B33CD8B60D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BE329-D539-4458-9F6A-D30B1B393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2021-04-07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04D56E-36D6-4299-8CD5-419116248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2BC381-CB2B-4088-9D05-FCC96FD79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8017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9BC491-C693-4153-8BB5-C3A87D4FBA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6D7E30-F133-41FE-9775-6F4F7F6829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FFA564-85C8-43BA-BD61-2DCA9901E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2021-04-07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BBFC9A-6F8C-4F75-A3C3-73CA94251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AF25A1-D6B6-4B32-BCA4-953DDA685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985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93357DB-288D-46FE-A89A-030C8360E5B7}" type="datetimeFigureOut">
              <a:rPr lang="en-CA" smtClean="0"/>
              <a:t>2021-04-07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19222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2021-04-07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13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2021-04-07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78156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2021-04-07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8425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2021-04-07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67672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2021-04-07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11488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2021-04-07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99560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2021-04-07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2761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E87EC-D773-4B57-8885-048607C01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36B34-984C-4703-ACEE-4A9B90BD18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ECCD26-D2F4-4A15-8192-53CFD6E10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2021-04-07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57F9D9-A676-4DA7-A0C7-26E5027F5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0CAC31-2A78-4870-A18E-E2C02E6AB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71545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2021-04-07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98324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2021-04-07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70999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2021-04-07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89835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2021-04-07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61307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2021-04-07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83655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2021-04-07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22396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2021-04-07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20316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493357DB-288D-46FE-A89A-030C8360E5B7}" type="datetimeFigureOut">
              <a:rPr lang="en-CA" smtClean="0"/>
              <a:t>2021-04-07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54521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493357DB-288D-46FE-A89A-030C8360E5B7}" type="datetimeFigureOut">
              <a:rPr lang="en-CA" smtClean="0"/>
              <a:t>2021-04-07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79065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93357DB-288D-46FE-A89A-030C8360E5B7}" type="datetimeFigureOut">
              <a:rPr lang="en-CA" smtClean="0"/>
              <a:t>2021-04-07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693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2335D-8F5B-48EC-8BC8-20CD48E8A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87ECDC-DFCA-428C-BD16-754DA79FFE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44E8A-01BD-499C-AD39-A7CA8B813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2021-04-07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2E1870-70D0-48A1-A06D-6C5005222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DF444-ABD6-499A-8FD6-FBE715489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163510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2021-04-07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098681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2021-04-07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44644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2021-04-07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58822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2021-04-07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16065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2021-04-07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07088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2021-04-07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472985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2021-04-07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015067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2021-04-07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065419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2021-04-07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395880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2021-04-07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3019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4D924-61CE-4C41-952B-C5F249CDA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85D43C-912A-47C6-97FE-CB564592B3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01B48E-2B1B-4653-8C53-34185EC16E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3A05D6-3734-4D1F-BD0F-42FA86923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2021-04-07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69DB63-A957-4389-A7CC-C2D1A4E17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A70997-086A-45C6-8B94-36FE8D879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069144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2021-04-07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973620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2021-04-07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360769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2021-04-07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435149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2021-04-07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002051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493357DB-288D-46FE-A89A-030C8360E5B7}" type="datetimeFigureOut">
              <a:rPr lang="en-CA" smtClean="0"/>
              <a:t>2021-04-07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294551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493357DB-288D-46FE-A89A-030C8360E5B7}" type="datetimeFigureOut">
              <a:rPr lang="en-CA" smtClean="0"/>
              <a:t>2021-04-07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0850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B3800-9AB4-4B5B-B9B9-46F1667C6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B517F-8F66-4D30-9AE4-3127C4A768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173838-E643-4FE6-B5C4-D8E8B3EFEB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F9A734-7055-4BC5-9777-41715F71BE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80A886-1BAC-48C7-9895-A810424087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52C08F-944B-4CA0-BAF4-63BE6CDAB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2021-04-07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1A5B00-1FE8-4552-BC48-8B17E7418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E2919D-6478-47AE-8E83-DB79E65F5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2478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96837-5ABD-4506-A367-03CB801F3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3B1998-4B3E-47D8-9A5B-729E02D5E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2021-04-07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3E8CDF-E679-4D74-8A30-11E70DE0B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1DC69B-BF9E-4795-88E7-16B4B6AC4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1877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7D41E4-262E-497E-A256-1409E41F6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2021-04-07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13439C-3407-434D-BEC3-F22DB30F3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E91868-3E7D-4FEF-BBAF-C90CED41F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515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054CE-A195-45E8-A900-0628987B7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DC5C5-7250-4BDF-8429-98EBCA2CCC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4FD970-F778-45B9-AC5F-2DFC7A14B7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E397C1-2253-49AA-B795-DBF01414A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2021-04-07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64D16A-679E-4A8D-86D2-B8BB8E74E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F59733-6736-4E1A-AB7B-63528765F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9292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FA9CF-65D7-441D-ABD9-5FBE4B897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E92ECB-06D8-4AE5-8899-ECD3E3F331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1A724D-898E-406B-8F20-1F1E447F2E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DB7CB6-5C2B-44D3-B7B2-B560267E1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57DB-288D-46FE-A89A-030C8360E5B7}" type="datetimeFigureOut">
              <a:rPr lang="en-CA" smtClean="0"/>
              <a:t>2021-04-07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4C769F-6EBF-4DBE-8E30-07E831113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6C05B6-D3C5-4A9C-B093-6AE972EAD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2058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17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44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38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3C0FF3-4B18-4E3D-98D4-253EDFFE9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5AC26E-32DC-4B02-BF5B-BD69E31D2B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E85B8-4213-42B5-8616-190BB6FD3C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357DB-288D-46FE-A89A-030C8360E5B7}" type="datetimeFigureOut">
              <a:rPr lang="en-CA" smtClean="0"/>
              <a:t>2021-04-07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8FD9F-1527-40B4-9933-35DFBA080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5058C7-6F67-4001-8944-C67DAEE8D9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977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93357DB-288D-46FE-A89A-030C8360E5B7}" type="datetimeFigureOut">
              <a:rPr lang="en-CA" smtClean="0"/>
              <a:t>2021-04-07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CA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991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93357DB-288D-46FE-A89A-030C8360E5B7}" type="datetimeFigureOut">
              <a:rPr lang="en-CA" smtClean="0"/>
              <a:t>2021-04-07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CA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7D3F491-EDB7-4A12-9C2E-CD674ABBDD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8962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5B0B0-FE4B-4781-AE1E-A53BD76975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Welcome to CRPS</a:t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Treasurer’s Zoominar</a:t>
            </a:r>
            <a:b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D36E45-6944-4BDC-9BDE-054367FD86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i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28D8B5B-F43C-4302-AA6D-EE9E9CBD2C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4443" y="3429000"/>
            <a:ext cx="4213934" cy="2311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051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2F448CB3-7B4F-45D7-B7C0-DF553DF61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C5305EA-7A88-413D-BE8A-47A02476F0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FCA94DB5-FE56-4A3D-BC48-31B559519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8E1EDE9-C88D-44B4-9809-A3337C9C9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Financial Records</a:t>
            </a:r>
            <a:endParaRPr lang="en-CA" b="1">
              <a:solidFill>
                <a:srgbClr val="FFFFFF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9ED434F-8767-46CC-B26B-5AF62FF01E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F4B039C-BE40-49E1-8C53-890C17C4FD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8125203"/>
              </p:ext>
            </p:extLst>
          </p:nvPr>
        </p:nvGraphicFramePr>
        <p:xfrm>
          <a:off x="1286934" y="2324100"/>
          <a:ext cx="9625383" cy="3422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936923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9F225-DF94-4067-98FD-10F13CF11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Financial </a:t>
            </a:r>
            <a:r>
              <a:rPr lang="en-US" sz="3600" b="1" dirty="0"/>
              <a:t>Review - audit</a:t>
            </a:r>
            <a:br>
              <a:rPr lang="en-CA" sz="3600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53F24-F9ED-43E9-A100-CD7619BC6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8850180" cy="3495459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Difference between an Audit and Financial Review – an Audit you hire a professional accountant and pay for the audit, a Financial Review is completed by 2 or more members who do not have signing authority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If your Lodge chooses to use a Financial Review you need to make a motion annually and have it approved by your members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It is mandatory that a Financial Review is conducted annually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You as Treasurer will make available all of the financial information, banking, ledgers, bills.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If for any reason your Treasurer is replaced during the year, a Financial Review would be required.  This ensures that the books were turned over in good order.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The Treasurer may attend the Financial Review, but cannot participate in the review other than to answer questions.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92087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383A1-3CF6-45F7-894C-7F91C8D70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/>
              <a:t>Membership</a:t>
            </a:r>
            <a:endParaRPr lang="en-CA" sz="4000" b="1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73C74C2-29B5-4EE5-8E7F-7BC68EF601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8413000"/>
              </p:ext>
            </p:extLst>
          </p:nvPr>
        </p:nvGraphicFramePr>
        <p:xfrm>
          <a:off x="297180" y="2468032"/>
          <a:ext cx="11597640" cy="416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89855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4091D54B-59AB-4A5E-8E9E-0421BD66D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47CE62E-FFFD-4A1F-BA78-C3B89C36FC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AE51FD27-6B6A-4D21-BF22-245DA9BD0B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B8144315-1C5A-4185-A952-25D98D303D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Freeform 5">
            <a:extLst>
              <a:ext uri="{FF2B5EF4-FFF2-40B4-BE49-F238E27FC236}">
                <a16:creationId xmlns:a16="http://schemas.microsoft.com/office/drawing/2014/main" id="{11CAC6F2-0806-417B-BF5D-5AEF6195FA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4723B02-0AAB-4F6E-BA41-8ED99D559D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6D4747-C9F7-46B7-ABEE-F95CF8F3DC6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091052" y="1967366"/>
            <a:ext cx="3816390" cy="23164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800" b="1" i="0" kern="1200" dirty="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Sample of Membership Tracking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A8830D0-7970-431F-963D-BEE3BB4351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436975"/>
              </p:ext>
            </p:extLst>
          </p:nvPr>
        </p:nvGraphicFramePr>
        <p:xfrm>
          <a:off x="722157" y="829025"/>
          <a:ext cx="7084338" cy="51968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6255">
                  <a:extLst>
                    <a:ext uri="{9D8B030D-6E8A-4147-A177-3AD203B41FA5}">
                      <a16:colId xmlns:a16="http://schemas.microsoft.com/office/drawing/2014/main" val="1255964307"/>
                    </a:ext>
                  </a:extLst>
                </a:gridCol>
                <a:gridCol w="926450">
                  <a:extLst>
                    <a:ext uri="{9D8B030D-6E8A-4147-A177-3AD203B41FA5}">
                      <a16:colId xmlns:a16="http://schemas.microsoft.com/office/drawing/2014/main" val="2803722117"/>
                    </a:ext>
                  </a:extLst>
                </a:gridCol>
                <a:gridCol w="719637">
                  <a:extLst>
                    <a:ext uri="{9D8B030D-6E8A-4147-A177-3AD203B41FA5}">
                      <a16:colId xmlns:a16="http://schemas.microsoft.com/office/drawing/2014/main" val="1673112372"/>
                    </a:ext>
                  </a:extLst>
                </a:gridCol>
                <a:gridCol w="926450">
                  <a:extLst>
                    <a:ext uri="{9D8B030D-6E8A-4147-A177-3AD203B41FA5}">
                      <a16:colId xmlns:a16="http://schemas.microsoft.com/office/drawing/2014/main" val="2613846355"/>
                    </a:ext>
                  </a:extLst>
                </a:gridCol>
                <a:gridCol w="719637">
                  <a:extLst>
                    <a:ext uri="{9D8B030D-6E8A-4147-A177-3AD203B41FA5}">
                      <a16:colId xmlns:a16="http://schemas.microsoft.com/office/drawing/2014/main" val="2272459079"/>
                    </a:ext>
                  </a:extLst>
                </a:gridCol>
                <a:gridCol w="926450">
                  <a:extLst>
                    <a:ext uri="{9D8B030D-6E8A-4147-A177-3AD203B41FA5}">
                      <a16:colId xmlns:a16="http://schemas.microsoft.com/office/drawing/2014/main" val="352543359"/>
                    </a:ext>
                  </a:extLst>
                </a:gridCol>
                <a:gridCol w="1259459">
                  <a:extLst>
                    <a:ext uri="{9D8B030D-6E8A-4147-A177-3AD203B41FA5}">
                      <a16:colId xmlns:a16="http://schemas.microsoft.com/office/drawing/2014/main" val="2907086312"/>
                    </a:ext>
                  </a:extLst>
                </a:gridCol>
              </a:tblGrid>
              <a:tr h="243931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MEMBERSHIP RECEIPTS FOR XYZ LODGE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extLst>
                  <a:ext uri="{0D108BD9-81ED-4DB2-BD59-A6C34878D82A}">
                    <a16:rowId xmlns:a16="http://schemas.microsoft.com/office/drawing/2014/main" val="244941715"/>
                  </a:ext>
                </a:extLst>
              </a:tr>
              <a:tr h="243931"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 dirty="0">
                          <a:effectLst/>
                        </a:rPr>
                        <a:t>2019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>
                          <a:effectLst/>
                        </a:rPr>
                        <a:t>2020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>
                          <a:effectLst/>
                        </a:rPr>
                        <a:t>2021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711156"/>
                  </a:ext>
                </a:extLst>
              </a:tr>
              <a:tr h="243931"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>
                          <a:effectLst/>
                        </a:rPr>
                        <a:t>MEMBER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>
                          <a:effectLst/>
                        </a:rPr>
                        <a:t>Date rec'd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>
                          <a:effectLst/>
                        </a:rPr>
                        <a:t>Amount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>
                          <a:effectLst/>
                        </a:rPr>
                        <a:t>Date rec'd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>
                          <a:effectLst/>
                        </a:rPr>
                        <a:t>Amount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>
                          <a:effectLst/>
                        </a:rPr>
                        <a:t>Date rec'd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u="none" strike="noStrike">
                          <a:effectLst/>
                        </a:rPr>
                        <a:t>Amount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extLst>
                  <a:ext uri="{0D108BD9-81ED-4DB2-BD59-A6C34878D82A}">
                    <a16:rowId xmlns:a16="http://schemas.microsoft.com/office/drawing/2014/main" val="2979455115"/>
                  </a:ext>
                </a:extLst>
              </a:tr>
              <a:tr h="266159"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extLst>
                  <a:ext uri="{0D108BD9-81ED-4DB2-BD59-A6C34878D82A}">
                    <a16:rowId xmlns:a16="http://schemas.microsoft.com/office/drawing/2014/main" val="3318375970"/>
                  </a:ext>
                </a:extLst>
              </a:tr>
              <a:tr h="43697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Bambrick, Barb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 dirty="0">
                          <a:effectLst/>
                        </a:rPr>
                        <a:t>12-Dec-18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 $      50.00 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 dirty="0">
                          <a:effectLst/>
                        </a:rPr>
                        <a:t>05-Nov-19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 $      50.00 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 dirty="0">
                          <a:effectLst/>
                        </a:rPr>
                        <a:t>06-Nov-20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 $     45.00 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extLst>
                  <a:ext uri="{0D108BD9-81ED-4DB2-BD59-A6C34878D82A}">
                    <a16:rowId xmlns:a16="http://schemas.microsoft.com/office/drawing/2014/main" val="16806385"/>
                  </a:ext>
                </a:extLst>
              </a:tr>
              <a:tr h="43697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Conley, Elsie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 dirty="0">
                          <a:effectLst/>
                        </a:rPr>
                        <a:t>12-Dec-18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 $      50.00 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 dirty="0">
                          <a:effectLst/>
                        </a:rPr>
                        <a:t>05-Nov-19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 $      50.00 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 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   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extLst>
                  <a:ext uri="{0D108BD9-81ED-4DB2-BD59-A6C34878D82A}">
                    <a16:rowId xmlns:a16="http://schemas.microsoft.com/office/drawing/2014/main" val="2538866452"/>
                  </a:ext>
                </a:extLst>
              </a:tr>
              <a:tr h="43697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Gammie, Jan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 dirty="0">
                          <a:effectLst/>
                        </a:rPr>
                        <a:t>12-Dec-18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 $      50.00 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 dirty="0">
                          <a:effectLst/>
                        </a:rPr>
                        <a:t>05-Nov-19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 $      50.00 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 dirty="0">
                          <a:effectLst/>
                        </a:rPr>
                        <a:t>06-Nov-20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 $     45.00 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extLst>
                  <a:ext uri="{0D108BD9-81ED-4DB2-BD59-A6C34878D82A}">
                    <a16:rowId xmlns:a16="http://schemas.microsoft.com/office/drawing/2014/main" val="805206997"/>
                  </a:ext>
                </a:extLst>
              </a:tr>
              <a:tr h="43697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Kitz, Anita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 dirty="0">
                          <a:effectLst/>
                        </a:rPr>
                        <a:t>04-Jan-19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 $      50.00 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 dirty="0">
                          <a:effectLst/>
                        </a:rPr>
                        <a:t>05-Nov-19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 $      50.00 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 dirty="0">
                          <a:effectLst/>
                        </a:rPr>
                        <a:t>06-Nov-20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 $     45.00 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extLst>
                  <a:ext uri="{0D108BD9-81ED-4DB2-BD59-A6C34878D82A}">
                    <a16:rowId xmlns:a16="http://schemas.microsoft.com/office/drawing/2014/main" val="1211076273"/>
                  </a:ext>
                </a:extLst>
              </a:tr>
              <a:tr h="43697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Lougheed, Sandi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 dirty="0">
                          <a:effectLst/>
                        </a:rPr>
                        <a:t>10-Nov-18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 $      50.00 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 dirty="0">
                          <a:effectLst/>
                        </a:rPr>
                        <a:t>05-Nov-19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 $      50.00 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 dirty="0">
                          <a:effectLst/>
                        </a:rPr>
                        <a:t>06-Nov-20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 $     45.00 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extLst>
                  <a:ext uri="{0D108BD9-81ED-4DB2-BD59-A6C34878D82A}">
                    <a16:rowId xmlns:a16="http://schemas.microsoft.com/office/drawing/2014/main" val="2414939398"/>
                  </a:ext>
                </a:extLst>
              </a:tr>
              <a:tr h="43697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McCarthy, MaryLou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 dirty="0">
                          <a:effectLst/>
                        </a:rPr>
                        <a:t>12-Dec-18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 $      50.00 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 dirty="0">
                          <a:effectLst/>
                        </a:rPr>
                        <a:t>05-Nov-19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 $      50.00 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 dirty="0">
                          <a:effectLst/>
                        </a:rPr>
                        <a:t>06-Nov-20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 $     45.00 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extLst>
                  <a:ext uri="{0D108BD9-81ED-4DB2-BD59-A6C34878D82A}">
                    <a16:rowId xmlns:a16="http://schemas.microsoft.com/office/drawing/2014/main" val="3781900951"/>
                  </a:ext>
                </a:extLst>
              </a:tr>
              <a:tr h="43697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Nolan, Lynda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 dirty="0">
                          <a:effectLst/>
                        </a:rPr>
                        <a:t>10-Nov-18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 $      50.00 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 dirty="0">
                          <a:effectLst/>
                        </a:rPr>
                        <a:t>05-Nov-19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 $      50.00 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 dirty="0">
                          <a:effectLst/>
                        </a:rPr>
                        <a:t>06-Nov-20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 $     45.00 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extLst>
                  <a:ext uri="{0D108BD9-81ED-4DB2-BD59-A6C34878D82A}">
                    <a16:rowId xmlns:a16="http://schemas.microsoft.com/office/drawing/2014/main" val="218811494"/>
                  </a:ext>
                </a:extLst>
              </a:tr>
              <a:tr h="43697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Stotz, Carrie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 dirty="0">
                          <a:effectLst/>
                        </a:rPr>
                        <a:t>10-Nov-18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 $      50.00 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 dirty="0">
                          <a:effectLst/>
                        </a:rPr>
                        <a:t>05-Nov-19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 $      50.00 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100" u="none" strike="noStrike" dirty="0">
                          <a:effectLst/>
                        </a:rPr>
                        <a:t>06-Nov-20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 $     45.00 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extLst>
                  <a:ext uri="{0D108BD9-81ED-4DB2-BD59-A6C34878D82A}">
                    <a16:rowId xmlns:a16="http://schemas.microsoft.com/office/drawing/2014/main" val="192442913"/>
                  </a:ext>
                </a:extLst>
              </a:tr>
              <a:tr h="436970"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 $    400.00 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 $    400.00 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 $   315.00 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extLst>
                  <a:ext uri="{0D108BD9-81ED-4DB2-BD59-A6C34878D82A}">
                    <a16:rowId xmlns:a16="http://schemas.microsoft.com/office/drawing/2014/main" val="825273398"/>
                  </a:ext>
                </a:extLst>
              </a:tr>
              <a:tr h="266159"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5" marR="7815" marT="7815" marB="0" anchor="b"/>
                </a:tc>
                <a:extLst>
                  <a:ext uri="{0D108BD9-81ED-4DB2-BD59-A6C34878D82A}">
                    <a16:rowId xmlns:a16="http://schemas.microsoft.com/office/drawing/2014/main" val="589109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0924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86EEF-AC5D-49DD-ADE3-9F752A21C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Excel??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89E77-CE92-482C-A10C-70E708F66AD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94121" y="2495365"/>
            <a:ext cx="9447860" cy="4572000"/>
          </a:xfrm>
        </p:spPr>
        <p:txBody>
          <a:bodyPr/>
          <a:lstStyle/>
          <a:p>
            <a:r>
              <a:rPr lang="en-US" dirty="0"/>
              <a:t>Excel is a spreadsheet program on Microsoft Office.  It comes with the Word program.  If you do not have access to this program this information can all be entered in a manual ledger or any other spreadsheet program.</a:t>
            </a:r>
          </a:p>
          <a:p>
            <a:r>
              <a:rPr lang="en-US" dirty="0"/>
              <a:t>Excel lets you enter numbers, names, dates in a column and row format.  You can have your columns automatically total with the </a:t>
            </a:r>
            <a:r>
              <a:rPr lang="en-US" dirty="0" err="1"/>
              <a:t>autosum</a:t>
            </a:r>
            <a:r>
              <a:rPr lang="en-US" dirty="0"/>
              <a:t> feature.</a:t>
            </a:r>
          </a:p>
          <a:p>
            <a:r>
              <a:rPr lang="en-US" dirty="0"/>
              <a:t>Basic rule of thumb is to keep your columns matching your budget items.</a:t>
            </a:r>
          </a:p>
          <a:p>
            <a:r>
              <a:rPr lang="en-US" dirty="0"/>
              <a:t>To keep things simple I have created some basic templates that I would be happy to share and teach you how to use.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672674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DFBD0-67D7-4159-8223-AB2BED2A7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6" y="716280"/>
            <a:ext cx="3048631" cy="1442621"/>
          </a:xfrm>
        </p:spPr>
        <p:txBody>
          <a:bodyPr/>
          <a:lstStyle/>
          <a:p>
            <a:r>
              <a:rPr lang="en-US" sz="2800" b="1" dirty="0"/>
              <a:t>Monthly Detail on Excel spreadsheet</a:t>
            </a:r>
            <a:endParaRPr lang="en-CA" sz="2800" b="1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DA589C8-DD74-4652-8B67-03870D3458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9987219"/>
              </p:ext>
            </p:extLst>
          </p:nvPr>
        </p:nvGraphicFramePr>
        <p:xfrm>
          <a:off x="4223699" y="285099"/>
          <a:ext cx="7625918" cy="62878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4917">
                  <a:extLst>
                    <a:ext uri="{9D8B030D-6E8A-4147-A177-3AD203B41FA5}">
                      <a16:colId xmlns:a16="http://schemas.microsoft.com/office/drawing/2014/main" val="1919155687"/>
                    </a:ext>
                  </a:extLst>
                </a:gridCol>
                <a:gridCol w="571627">
                  <a:extLst>
                    <a:ext uri="{9D8B030D-6E8A-4147-A177-3AD203B41FA5}">
                      <a16:colId xmlns:a16="http://schemas.microsoft.com/office/drawing/2014/main" val="497217881"/>
                    </a:ext>
                  </a:extLst>
                </a:gridCol>
                <a:gridCol w="664957">
                  <a:extLst>
                    <a:ext uri="{9D8B030D-6E8A-4147-A177-3AD203B41FA5}">
                      <a16:colId xmlns:a16="http://schemas.microsoft.com/office/drawing/2014/main" val="2620089162"/>
                    </a:ext>
                  </a:extLst>
                </a:gridCol>
                <a:gridCol w="793279">
                  <a:extLst>
                    <a:ext uri="{9D8B030D-6E8A-4147-A177-3AD203B41FA5}">
                      <a16:colId xmlns:a16="http://schemas.microsoft.com/office/drawing/2014/main" val="2406538025"/>
                    </a:ext>
                  </a:extLst>
                </a:gridCol>
                <a:gridCol w="793279">
                  <a:extLst>
                    <a:ext uri="{9D8B030D-6E8A-4147-A177-3AD203B41FA5}">
                      <a16:colId xmlns:a16="http://schemas.microsoft.com/office/drawing/2014/main" val="1289102370"/>
                    </a:ext>
                  </a:extLst>
                </a:gridCol>
                <a:gridCol w="618294">
                  <a:extLst>
                    <a:ext uri="{9D8B030D-6E8A-4147-A177-3AD203B41FA5}">
                      <a16:colId xmlns:a16="http://schemas.microsoft.com/office/drawing/2014/main" val="2222369462"/>
                    </a:ext>
                  </a:extLst>
                </a:gridCol>
                <a:gridCol w="664957">
                  <a:extLst>
                    <a:ext uri="{9D8B030D-6E8A-4147-A177-3AD203B41FA5}">
                      <a16:colId xmlns:a16="http://schemas.microsoft.com/office/drawing/2014/main" val="2740373561"/>
                    </a:ext>
                  </a:extLst>
                </a:gridCol>
                <a:gridCol w="571627">
                  <a:extLst>
                    <a:ext uri="{9D8B030D-6E8A-4147-A177-3AD203B41FA5}">
                      <a16:colId xmlns:a16="http://schemas.microsoft.com/office/drawing/2014/main" val="241448286"/>
                    </a:ext>
                  </a:extLst>
                </a:gridCol>
                <a:gridCol w="1722981">
                  <a:extLst>
                    <a:ext uri="{9D8B030D-6E8A-4147-A177-3AD203B41FA5}">
                      <a16:colId xmlns:a16="http://schemas.microsoft.com/office/drawing/2014/main" val="3830006790"/>
                    </a:ext>
                  </a:extLst>
                </a:gridCol>
              </a:tblGrid>
              <a:tr h="144492">
                <a:tc>
                  <a:txBody>
                    <a:bodyPr/>
                    <a:lstStyle/>
                    <a:p>
                      <a:pPr algn="r" fontAlgn="b"/>
                      <a:r>
                        <a:rPr lang="en-CA" sz="700" u="none" strike="noStrike">
                          <a:effectLst/>
                        </a:rPr>
                        <a:t>Jan-20</a:t>
                      </a:r>
                      <a:endParaRPr lang="en-CA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1388321385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61946907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REVENUE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Catering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Dues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Sunshine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19321191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Sandi Lougheed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    346.00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3466273943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All members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 1,740.00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 13.70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3004141439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MaryLou McCarthy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 1,692.00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2579528675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2383152501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 dirty="0">
                          <a:effectLst/>
                        </a:rPr>
                        <a:t> $      2,038.00 </a:t>
                      </a:r>
                      <a:endParaRPr lang="en-CA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 1,740.00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 13.70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3,791.70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2744367638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2132235267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1787942298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EXPENSES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Chq #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Groceries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Supplies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Members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Nat Dues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Lodge Dues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2922127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ABC Grocery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700" u="none" strike="noStrike">
                          <a:effectLst/>
                        </a:rPr>
                        <a:t>1511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147.71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    147.71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1573274600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Meat Store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700" u="none" strike="noStrike">
                          <a:effectLst/>
                        </a:rPr>
                        <a:t>1512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696.92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    696.92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1293838625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DEF Grocery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700" u="none" strike="noStrike">
                          <a:effectLst/>
                        </a:rPr>
                        <a:t>1513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432.48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    432.48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2432523464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Jan Gammie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700" u="none" strike="noStrike">
                          <a:effectLst/>
                        </a:rPr>
                        <a:t>1514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  65.93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       65.93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1092246733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Lynda Nolan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700" u="none" strike="noStrike">
                          <a:effectLst/>
                        </a:rPr>
                        <a:t>1515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  66.14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       66.14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2254917907"/>
                  </a:ext>
                </a:extLst>
              </a:tr>
              <a:tr h="118692"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Anita Kitz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700" u="none" strike="noStrike">
                          <a:effectLst/>
                        </a:rPr>
                        <a:t>1516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117.73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       45.98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       34.89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 36.86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2179859426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CRPS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700" u="none" strike="noStrike">
                          <a:effectLst/>
                        </a:rPr>
                        <a:t>1517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1,765.00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1,740.00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25.00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6567560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Jim Matthews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700" u="none" strike="noStrike">
                          <a:effectLst/>
                        </a:rPr>
                        <a:t>1518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100.00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 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 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100.00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 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 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2283799887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3,391.91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 1,389.02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    101.03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136.86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1,740.00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25.00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3873036975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 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 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 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 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 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 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 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 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 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3453954963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r" fontAlgn="b"/>
                      <a:r>
                        <a:rPr lang="en-CA" sz="700" u="none" strike="noStrike">
                          <a:effectLst/>
                        </a:rPr>
                        <a:t>Feb-20</a:t>
                      </a:r>
                      <a:endParaRPr lang="en-CA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2397520824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EXPENSES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2908265931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M. McDonald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Donation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1805320368"/>
                  </a:ext>
                </a:extLst>
              </a:tr>
              <a:tr h="278026"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Encounters of Cananda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700" u="none" strike="noStrike">
                          <a:effectLst/>
                        </a:rPr>
                        <a:t>1519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    300.00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3427114320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 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 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 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 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 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 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 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 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 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4281528033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r" fontAlgn="b"/>
                      <a:r>
                        <a:rPr lang="en-CA" sz="700" u="none" strike="noStrike">
                          <a:effectLst/>
                        </a:rPr>
                        <a:t>Mar-20</a:t>
                      </a:r>
                      <a:endParaRPr lang="en-CA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1908374593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 dirty="0">
                          <a:effectLst/>
                        </a:rPr>
                        <a:t>REVENUE</a:t>
                      </a:r>
                      <a:endParaRPr lang="en-CA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Catering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Sunshine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Dues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1315654189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Smith Lunch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    200.00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564439705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Jones Funeral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 1,100.00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2949026452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       27.00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 35.00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2680246490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2128814024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Total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1,300.00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 1,300.00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3405638904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2797986008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EXPENSES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Groceries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Donations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1976057052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Carrie Stotz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700" u="none" strike="noStrike">
                          <a:effectLst/>
                        </a:rPr>
                        <a:t>1520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287.22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    287.22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3983084542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BDSS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700" u="none" strike="noStrike">
                          <a:effectLst/>
                        </a:rPr>
                        <a:t>1521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  50.00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       50.00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2582224079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Jan Gammie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700" u="none" strike="noStrike">
                          <a:effectLst/>
                        </a:rPr>
                        <a:t>1522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  15.00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       15.00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3426268007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ABC Grocery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700" u="none" strike="noStrike">
                          <a:effectLst/>
                        </a:rPr>
                        <a:t>1523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116.57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    116.57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1630297035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DEF Grocery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700" u="none" strike="noStrike">
                          <a:effectLst/>
                        </a:rPr>
                        <a:t>1524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  75.94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       75.94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3553809914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Meat Store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700" u="none" strike="noStrike">
                          <a:effectLst/>
                        </a:rPr>
                        <a:t>1525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  94.73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       94.73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2148988092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639.46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    589.46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700" u="none" strike="noStrike">
                          <a:effectLst/>
                        </a:rPr>
                        <a:t> $            50.00 </a:t>
                      </a:r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182299692"/>
                  </a:ext>
                </a:extLst>
              </a:tr>
              <a:tr h="144492"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3" marR="4723" marT="4723" marB="0" anchor="b"/>
                </a:tc>
                <a:extLst>
                  <a:ext uri="{0D108BD9-81ED-4DB2-BD59-A6C34878D82A}">
                    <a16:rowId xmlns:a16="http://schemas.microsoft.com/office/drawing/2014/main" val="3457514301"/>
                  </a:ext>
                </a:extLst>
              </a:tr>
            </a:tbl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F9B668-1F60-4F92-898A-033F9F2C08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120" y="2590800"/>
            <a:ext cx="2475537" cy="2683276"/>
          </a:xfrm>
        </p:spPr>
        <p:txBody>
          <a:bodyPr/>
          <a:lstStyle/>
          <a:p>
            <a:r>
              <a:rPr lang="en-US" sz="2400" dirty="0"/>
              <a:t>This is to track the detail of your banking on a monthly basis. 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25561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A0CD0-14D5-4674-8685-2AD180D4A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948" y="853440"/>
            <a:ext cx="2452051" cy="1344967"/>
          </a:xfrm>
        </p:spPr>
        <p:txBody>
          <a:bodyPr/>
          <a:lstStyle/>
          <a:p>
            <a:r>
              <a:rPr lang="en-US" sz="2800" b="1" dirty="0"/>
              <a:t>Sample of Accounting</a:t>
            </a:r>
            <a:endParaRPr lang="en-CA" sz="2800" b="1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514CE06-D824-42F6-908A-DC21765940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838609"/>
              </p:ext>
            </p:extLst>
          </p:nvPr>
        </p:nvGraphicFramePr>
        <p:xfrm>
          <a:off x="4121755" y="558076"/>
          <a:ext cx="7953704" cy="57418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54788">
                  <a:extLst>
                    <a:ext uri="{9D8B030D-6E8A-4147-A177-3AD203B41FA5}">
                      <a16:colId xmlns:a16="http://schemas.microsoft.com/office/drawing/2014/main" val="2305700295"/>
                    </a:ext>
                  </a:extLst>
                </a:gridCol>
                <a:gridCol w="1028283">
                  <a:extLst>
                    <a:ext uri="{9D8B030D-6E8A-4147-A177-3AD203B41FA5}">
                      <a16:colId xmlns:a16="http://schemas.microsoft.com/office/drawing/2014/main" val="2186983207"/>
                    </a:ext>
                  </a:extLst>
                </a:gridCol>
                <a:gridCol w="1028283">
                  <a:extLst>
                    <a:ext uri="{9D8B030D-6E8A-4147-A177-3AD203B41FA5}">
                      <a16:colId xmlns:a16="http://schemas.microsoft.com/office/drawing/2014/main" val="1641549079"/>
                    </a:ext>
                  </a:extLst>
                </a:gridCol>
                <a:gridCol w="941560">
                  <a:extLst>
                    <a:ext uri="{9D8B030D-6E8A-4147-A177-3AD203B41FA5}">
                      <a16:colId xmlns:a16="http://schemas.microsoft.com/office/drawing/2014/main" val="3459022616"/>
                    </a:ext>
                  </a:extLst>
                </a:gridCol>
                <a:gridCol w="817670">
                  <a:extLst>
                    <a:ext uri="{9D8B030D-6E8A-4147-A177-3AD203B41FA5}">
                      <a16:colId xmlns:a16="http://schemas.microsoft.com/office/drawing/2014/main" val="4294865031"/>
                    </a:ext>
                  </a:extLst>
                </a:gridCol>
                <a:gridCol w="941560">
                  <a:extLst>
                    <a:ext uri="{9D8B030D-6E8A-4147-A177-3AD203B41FA5}">
                      <a16:colId xmlns:a16="http://schemas.microsoft.com/office/drawing/2014/main" val="3081079211"/>
                    </a:ext>
                  </a:extLst>
                </a:gridCol>
                <a:gridCol w="941560">
                  <a:extLst>
                    <a:ext uri="{9D8B030D-6E8A-4147-A177-3AD203B41FA5}">
                      <a16:colId xmlns:a16="http://schemas.microsoft.com/office/drawing/2014/main" val="2272339891"/>
                    </a:ext>
                  </a:extLst>
                </a:gridCol>
              </a:tblGrid>
              <a:tr h="205066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CANADIAN ROYAL PURPLE EXAMPLE ACCOUNTING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Accounting Jan 1, 2020 to Dec 31, 2020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153692"/>
                  </a:ext>
                </a:extLst>
              </a:tr>
              <a:tr h="205066"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Budget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Total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Jan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Feb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Mar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Apr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3429088423"/>
                  </a:ext>
                </a:extLst>
              </a:tr>
              <a:tr h="205066"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Revenue</a:t>
                      </a:r>
                      <a:endParaRPr lang="en-CA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 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549638806"/>
                  </a:ext>
                </a:extLst>
              </a:tr>
              <a:tr h="205066"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Catering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6,000.00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3,338.00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2,038.00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1,300.00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2502440015"/>
                  </a:ext>
                </a:extLst>
              </a:tr>
              <a:tr h="205066"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Membership Dues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1,740.00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1,740.00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1,740.00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          -  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2783078248"/>
                  </a:ext>
                </a:extLst>
              </a:tr>
              <a:tr h="205066"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Sunshine March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   100.00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     40.70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   13.70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   27.00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1737572776"/>
                  </a:ext>
                </a:extLst>
              </a:tr>
              <a:tr h="205066"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Misc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            -  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            -  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2394116366"/>
                  </a:ext>
                </a:extLst>
              </a:tr>
              <a:tr h="205066"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Total</a:t>
                      </a:r>
                      <a:endParaRPr lang="en-CA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7,840.00 </a:t>
                      </a:r>
                      <a:endParaRPr lang="en-CA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5,118.70 </a:t>
                      </a:r>
                      <a:endParaRPr lang="en-CA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$ 3,791.70 </a:t>
                      </a:r>
                      <a:endParaRPr lang="en-CA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       -   </a:t>
                      </a:r>
                      <a:endParaRPr lang="en-CA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$ 1,327.00 </a:t>
                      </a:r>
                      <a:endParaRPr lang="en-CA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          -   </a:t>
                      </a:r>
                      <a:endParaRPr lang="en-CA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3994376689"/>
                  </a:ext>
                </a:extLst>
              </a:tr>
              <a:tr h="205066"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 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414502663"/>
                  </a:ext>
                </a:extLst>
              </a:tr>
              <a:tr h="205066"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Expenses</a:t>
                      </a:r>
                      <a:endParaRPr lang="en-CA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 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494912121"/>
                  </a:ext>
                </a:extLst>
              </a:tr>
              <a:tr h="205066"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Donations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3,000.00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   350.00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300.00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   50.00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780099318"/>
                  </a:ext>
                </a:extLst>
              </a:tr>
              <a:tr h="205066"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 dirty="0">
                          <a:effectLst/>
                        </a:rPr>
                        <a:t>Member Expenses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   500.00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   136.86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 136.86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2595370408"/>
                  </a:ext>
                </a:extLst>
              </a:tr>
              <a:tr h="205066"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Catering Expenses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3,500.00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1,978.48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1,389.02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 589.46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1307256659"/>
                  </a:ext>
                </a:extLst>
              </a:tr>
              <a:tr h="205066"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Supplies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   200.00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   101.03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 101.03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1397222774"/>
                  </a:ext>
                </a:extLst>
              </a:tr>
              <a:tr h="205066"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National Memebership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1,740.00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1,740.00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1,740.00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2822886356"/>
                  </a:ext>
                </a:extLst>
              </a:tr>
              <a:tr h="205066"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Lodge Dues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     25.00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     25.00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   25.00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3736218260"/>
                  </a:ext>
                </a:extLst>
              </a:tr>
              <a:tr h="205066"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Lodge Insurance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   158.00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   158.00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 158.00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1038589891"/>
                  </a:ext>
                </a:extLst>
              </a:tr>
              <a:tr h="205066"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Advertising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   100.00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            -  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704501434"/>
                  </a:ext>
                </a:extLst>
              </a:tr>
              <a:tr h="205066"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Bank Charges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     40.00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 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168993553"/>
                  </a:ext>
                </a:extLst>
              </a:tr>
              <a:tr h="205066"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Total.</a:t>
                      </a:r>
                      <a:endParaRPr lang="en-CA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9,263.00 </a:t>
                      </a:r>
                      <a:endParaRPr lang="en-CA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4,489.37 </a:t>
                      </a:r>
                      <a:endParaRPr lang="en-CA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$ 3,549.91 </a:t>
                      </a:r>
                      <a:endParaRPr lang="en-CA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300.00 </a:t>
                      </a:r>
                      <a:endParaRPr lang="en-CA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 639.46 </a:t>
                      </a:r>
                      <a:endParaRPr lang="en-CA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          -   </a:t>
                      </a:r>
                      <a:endParaRPr lang="en-CA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3024005238"/>
                  </a:ext>
                </a:extLst>
              </a:tr>
              <a:tr h="205066"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 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1628630477"/>
                  </a:ext>
                </a:extLst>
              </a:tr>
              <a:tr h="205066"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 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2348556027"/>
                  </a:ext>
                </a:extLst>
              </a:tr>
              <a:tr h="205066"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 dirty="0">
                          <a:effectLst/>
                        </a:rPr>
                        <a:t> 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2063694231"/>
                  </a:ext>
                </a:extLst>
              </a:tr>
              <a:tr h="20506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GENERAL BANK ACCOUNT BALANCE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 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4191700850"/>
                  </a:ext>
                </a:extLst>
              </a:tr>
              <a:tr h="205066"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January Opening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 dirty="0">
                          <a:effectLst/>
                        </a:rPr>
                        <a:t> $    5,000.00 </a:t>
                      </a:r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 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3350318224"/>
                  </a:ext>
                </a:extLst>
              </a:tr>
              <a:tr h="205066"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February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5,241.79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 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3801633573"/>
                  </a:ext>
                </a:extLst>
              </a:tr>
              <a:tr h="205066"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March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4,941.79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 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3962041138"/>
                  </a:ext>
                </a:extLst>
              </a:tr>
              <a:tr h="205066"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April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 $    5,629.33 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000" u="none" strike="noStrike">
                          <a:effectLst/>
                        </a:rPr>
                        <a:t> </a:t>
                      </a:r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C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945019045"/>
                  </a:ext>
                </a:extLst>
              </a:tr>
            </a:tbl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ABE7D8-95AA-4827-B4A3-90EE7135C1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76949" y="2771346"/>
            <a:ext cx="2452050" cy="3056138"/>
          </a:xfrm>
        </p:spPr>
        <p:txBody>
          <a:bodyPr>
            <a:normAutofit/>
          </a:bodyPr>
          <a:lstStyle/>
          <a:p>
            <a:r>
              <a:rPr lang="en-US" sz="2400" dirty="0"/>
              <a:t>Excel Spreadsheet available to customize</a:t>
            </a:r>
          </a:p>
          <a:p>
            <a:r>
              <a:rPr lang="en-US" sz="2400" dirty="0"/>
              <a:t>Easy to use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909243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85F279D6-ED25-4D3F-9479-8ABB21867D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38D0B1B4-C487-47EF-B7D0-421066454C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275" y="643466"/>
            <a:ext cx="1970939" cy="5571067"/>
          </a:xfrm>
          <a:custGeom>
            <a:avLst/>
            <a:gdLst>
              <a:gd name="connsiteX0" fmla="*/ 0 w 1970939"/>
              <a:gd name="connsiteY0" fmla="*/ 0 h 5571067"/>
              <a:gd name="connsiteX1" fmla="*/ 1774861 w 1970939"/>
              <a:gd name="connsiteY1" fmla="*/ 0 h 5571067"/>
              <a:gd name="connsiteX2" fmla="*/ 1780256 w 1970939"/>
              <a:gd name="connsiteY2" fmla="*/ 32931 h 5571067"/>
              <a:gd name="connsiteX3" fmla="*/ 1802197 w 1970939"/>
              <a:gd name="connsiteY3" fmla="*/ 170349 h 5571067"/>
              <a:gd name="connsiteX4" fmla="*/ 1820981 w 1970939"/>
              <a:gd name="connsiteY4" fmla="*/ 308372 h 5571067"/>
              <a:gd name="connsiteX5" fmla="*/ 1839923 w 1970939"/>
              <a:gd name="connsiteY5" fmla="*/ 445791 h 5571067"/>
              <a:gd name="connsiteX6" fmla="*/ 1857602 w 1970939"/>
              <a:gd name="connsiteY6" fmla="*/ 583814 h 5571067"/>
              <a:gd name="connsiteX7" fmla="*/ 1872756 w 1970939"/>
              <a:gd name="connsiteY7" fmla="*/ 720022 h 5571067"/>
              <a:gd name="connsiteX8" fmla="*/ 1887120 w 1970939"/>
              <a:gd name="connsiteY8" fmla="*/ 858046 h 5571067"/>
              <a:gd name="connsiteX9" fmla="*/ 1900223 w 1970939"/>
              <a:gd name="connsiteY9" fmla="*/ 995464 h 5571067"/>
              <a:gd name="connsiteX10" fmla="*/ 1911588 w 1970939"/>
              <a:gd name="connsiteY10" fmla="*/ 1130461 h 5571067"/>
              <a:gd name="connsiteX11" fmla="*/ 1922953 w 1970939"/>
              <a:gd name="connsiteY11" fmla="*/ 1267274 h 5571067"/>
              <a:gd name="connsiteX12" fmla="*/ 1932424 w 1970939"/>
              <a:gd name="connsiteY12" fmla="*/ 1402271 h 5571067"/>
              <a:gd name="connsiteX13" fmla="*/ 1939842 w 1970939"/>
              <a:gd name="connsiteY13" fmla="*/ 1537267 h 5571067"/>
              <a:gd name="connsiteX14" fmla="*/ 1947577 w 1970939"/>
              <a:gd name="connsiteY14" fmla="*/ 1671659 h 5571067"/>
              <a:gd name="connsiteX15" fmla="*/ 1954049 w 1970939"/>
              <a:gd name="connsiteY15" fmla="*/ 1804840 h 5571067"/>
              <a:gd name="connsiteX16" fmla="*/ 1958627 w 1970939"/>
              <a:gd name="connsiteY16" fmla="*/ 1936810 h 5571067"/>
              <a:gd name="connsiteX17" fmla="*/ 1962573 w 1970939"/>
              <a:gd name="connsiteY17" fmla="*/ 2068780 h 5571067"/>
              <a:gd name="connsiteX18" fmla="*/ 1966361 w 1970939"/>
              <a:gd name="connsiteY18" fmla="*/ 2199539 h 5571067"/>
              <a:gd name="connsiteX19" fmla="*/ 1968098 w 1970939"/>
              <a:gd name="connsiteY19" fmla="*/ 2328482 h 5571067"/>
              <a:gd name="connsiteX20" fmla="*/ 1969992 w 1970939"/>
              <a:gd name="connsiteY20" fmla="*/ 2457425 h 5571067"/>
              <a:gd name="connsiteX21" fmla="*/ 1970939 w 1970939"/>
              <a:gd name="connsiteY21" fmla="*/ 2584552 h 5571067"/>
              <a:gd name="connsiteX22" fmla="*/ 1969992 w 1970939"/>
              <a:gd name="connsiteY22" fmla="*/ 2710469 h 5571067"/>
              <a:gd name="connsiteX23" fmla="*/ 1969992 w 1970939"/>
              <a:gd name="connsiteY23" fmla="*/ 2835174 h 5571067"/>
              <a:gd name="connsiteX24" fmla="*/ 1968098 w 1970939"/>
              <a:gd name="connsiteY24" fmla="*/ 2958669 h 5571067"/>
              <a:gd name="connsiteX25" fmla="*/ 1965256 w 1970939"/>
              <a:gd name="connsiteY25" fmla="*/ 3079742 h 5571067"/>
              <a:gd name="connsiteX26" fmla="*/ 1962573 w 1970939"/>
              <a:gd name="connsiteY26" fmla="*/ 3199605 h 5571067"/>
              <a:gd name="connsiteX27" fmla="*/ 1959574 w 1970939"/>
              <a:gd name="connsiteY27" fmla="*/ 3317046 h 5571067"/>
              <a:gd name="connsiteX28" fmla="*/ 1954996 w 1970939"/>
              <a:gd name="connsiteY28" fmla="*/ 3433882 h 5571067"/>
              <a:gd name="connsiteX29" fmla="*/ 1950103 w 1970939"/>
              <a:gd name="connsiteY29" fmla="*/ 3548902 h 5571067"/>
              <a:gd name="connsiteX30" fmla="*/ 1945683 w 1970939"/>
              <a:gd name="connsiteY30" fmla="*/ 3661500 h 5571067"/>
              <a:gd name="connsiteX31" fmla="*/ 1933213 w 1970939"/>
              <a:gd name="connsiteY31" fmla="*/ 3881248 h 5571067"/>
              <a:gd name="connsiteX32" fmla="*/ 1919953 w 1970939"/>
              <a:gd name="connsiteY32" fmla="*/ 4091916 h 5571067"/>
              <a:gd name="connsiteX33" fmla="*/ 1906063 w 1970939"/>
              <a:gd name="connsiteY33" fmla="*/ 4294109 h 5571067"/>
              <a:gd name="connsiteX34" fmla="*/ 1890751 w 1970939"/>
              <a:gd name="connsiteY34" fmla="*/ 4485405 h 5571067"/>
              <a:gd name="connsiteX35" fmla="*/ 1874809 w 1970939"/>
              <a:gd name="connsiteY35" fmla="*/ 4668226 h 5571067"/>
              <a:gd name="connsiteX36" fmla="*/ 1857602 w 1970939"/>
              <a:gd name="connsiteY36" fmla="*/ 4837728 h 5571067"/>
              <a:gd name="connsiteX37" fmla="*/ 1840713 w 1970939"/>
              <a:gd name="connsiteY37" fmla="*/ 4996940 h 5571067"/>
              <a:gd name="connsiteX38" fmla="*/ 1823823 w 1970939"/>
              <a:gd name="connsiteY38" fmla="*/ 5143439 h 5571067"/>
              <a:gd name="connsiteX39" fmla="*/ 1807880 w 1970939"/>
              <a:gd name="connsiteY39" fmla="*/ 5277830 h 5571067"/>
              <a:gd name="connsiteX40" fmla="*/ 1792726 w 1970939"/>
              <a:gd name="connsiteY40" fmla="*/ 5397087 h 5571067"/>
              <a:gd name="connsiteX41" fmla="*/ 1778362 w 1970939"/>
              <a:gd name="connsiteY41" fmla="*/ 5504843 h 5571067"/>
              <a:gd name="connsiteX42" fmla="*/ 1769613 w 1970939"/>
              <a:gd name="connsiteY42" fmla="*/ 5571067 h 5571067"/>
              <a:gd name="connsiteX43" fmla="*/ 0 w 1970939"/>
              <a:gd name="connsiteY43" fmla="*/ 5571067 h 5571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970939" h="5571067">
                <a:moveTo>
                  <a:pt x="0" y="0"/>
                </a:moveTo>
                <a:lnTo>
                  <a:pt x="1774861" y="0"/>
                </a:lnTo>
                <a:lnTo>
                  <a:pt x="1780256" y="32931"/>
                </a:lnTo>
                <a:lnTo>
                  <a:pt x="1802197" y="170349"/>
                </a:lnTo>
                <a:lnTo>
                  <a:pt x="1820981" y="308372"/>
                </a:lnTo>
                <a:lnTo>
                  <a:pt x="1839923" y="445791"/>
                </a:lnTo>
                <a:lnTo>
                  <a:pt x="1857602" y="583814"/>
                </a:lnTo>
                <a:lnTo>
                  <a:pt x="1872756" y="720022"/>
                </a:lnTo>
                <a:lnTo>
                  <a:pt x="1887120" y="858046"/>
                </a:lnTo>
                <a:lnTo>
                  <a:pt x="1900223" y="995464"/>
                </a:lnTo>
                <a:lnTo>
                  <a:pt x="1911588" y="1130461"/>
                </a:lnTo>
                <a:lnTo>
                  <a:pt x="1922953" y="1267274"/>
                </a:lnTo>
                <a:lnTo>
                  <a:pt x="1932424" y="1402271"/>
                </a:lnTo>
                <a:lnTo>
                  <a:pt x="1939842" y="1537267"/>
                </a:lnTo>
                <a:lnTo>
                  <a:pt x="1947577" y="1671659"/>
                </a:lnTo>
                <a:lnTo>
                  <a:pt x="1954049" y="1804840"/>
                </a:lnTo>
                <a:lnTo>
                  <a:pt x="1958627" y="1936810"/>
                </a:lnTo>
                <a:lnTo>
                  <a:pt x="1962573" y="2068780"/>
                </a:lnTo>
                <a:lnTo>
                  <a:pt x="1966361" y="2199539"/>
                </a:lnTo>
                <a:lnTo>
                  <a:pt x="1968098" y="2328482"/>
                </a:lnTo>
                <a:lnTo>
                  <a:pt x="1969992" y="2457425"/>
                </a:lnTo>
                <a:lnTo>
                  <a:pt x="1970939" y="2584552"/>
                </a:lnTo>
                <a:lnTo>
                  <a:pt x="1969992" y="2710469"/>
                </a:lnTo>
                <a:lnTo>
                  <a:pt x="1969992" y="2835174"/>
                </a:lnTo>
                <a:lnTo>
                  <a:pt x="1968098" y="2958669"/>
                </a:lnTo>
                <a:lnTo>
                  <a:pt x="1965256" y="3079742"/>
                </a:lnTo>
                <a:lnTo>
                  <a:pt x="1962573" y="3199605"/>
                </a:lnTo>
                <a:lnTo>
                  <a:pt x="1959574" y="3317046"/>
                </a:lnTo>
                <a:lnTo>
                  <a:pt x="1954996" y="3433882"/>
                </a:lnTo>
                <a:lnTo>
                  <a:pt x="1950103" y="3548902"/>
                </a:lnTo>
                <a:lnTo>
                  <a:pt x="1945683" y="3661500"/>
                </a:lnTo>
                <a:lnTo>
                  <a:pt x="1933213" y="3881248"/>
                </a:lnTo>
                <a:lnTo>
                  <a:pt x="1919953" y="4091916"/>
                </a:lnTo>
                <a:lnTo>
                  <a:pt x="1906063" y="4294109"/>
                </a:lnTo>
                <a:lnTo>
                  <a:pt x="1890751" y="4485405"/>
                </a:lnTo>
                <a:lnTo>
                  <a:pt x="1874809" y="4668226"/>
                </a:lnTo>
                <a:lnTo>
                  <a:pt x="1857602" y="4837728"/>
                </a:lnTo>
                <a:lnTo>
                  <a:pt x="1840713" y="4996940"/>
                </a:lnTo>
                <a:lnTo>
                  <a:pt x="1823823" y="5143439"/>
                </a:lnTo>
                <a:lnTo>
                  <a:pt x="1807880" y="5277830"/>
                </a:lnTo>
                <a:lnTo>
                  <a:pt x="1792726" y="5397087"/>
                </a:lnTo>
                <a:lnTo>
                  <a:pt x="1778362" y="5504843"/>
                </a:lnTo>
                <a:lnTo>
                  <a:pt x="1769613" y="5571067"/>
                </a:lnTo>
                <a:lnTo>
                  <a:pt x="0" y="557106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0214736A-03B2-4B91-B0AF-B21213F3B9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969335" y="1702087"/>
            <a:ext cx="3209207" cy="612850"/>
          </a:xfrm>
          <a:custGeom>
            <a:avLst/>
            <a:gdLst>
              <a:gd name="connsiteX0" fmla="*/ 3195151 w 3209207"/>
              <a:gd name="connsiteY0" fmla="*/ 612847 h 612850"/>
              <a:gd name="connsiteX1" fmla="*/ 3029871 w 3209207"/>
              <a:gd name="connsiteY1" fmla="*/ 611146 h 612850"/>
              <a:gd name="connsiteX2" fmla="*/ 2949639 w 3209207"/>
              <a:gd name="connsiteY2" fmla="*/ 608906 h 612850"/>
              <a:gd name="connsiteX3" fmla="*/ 2978018 w 3209207"/>
              <a:gd name="connsiteY3" fmla="*/ 258115 h 612850"/>
              <a:gd name="connsiteX4" fmla="*/ 2944764 w 3209207"/>
              <a:gd name="connsiteY4" fmla="*/ 260801 h 612850"/>
              <a:gd name="connsiteX5" fmla="*/ 2806036 w 3209207"/>
              <a:gd name="connsiteY5" fmla="*/ 271446 h 612850"/>
              <a:gd name="connsiteX6" fmla="*/ 2666958 w 3209207"/>
              <a:gd name="connsiteY6" fmla="*/ 278917 h 612850"/>
              <a:gd name="connsiteX7" fmla="*/ 2528469 w 3209207"/>
              <a:gd name="connsiteY7" fmla="*/ 286593 h 612850"/>
              <a:gd name="connsiteX8" fmla="*/ 2389479 w 3209207"/>
              <a:gd name="connsiteY8" fmla="*/ 292970 h 612850"/>
              <a:gd name="connsiteX9" fmla="*/ 2252501 w 3209207"/>
              <a:gd name="connsiteY9" fmla="*/ 296993 h 612850"/>
              <a:gd name="connsiteX10" fmla="*/ 2113775 w 3209207"/>
              <a:gd name="connsiteY10" fmla="*/ 300086 h 612850"/>
              <a:gd name="connsiteX11" fmla="*/ 1975755 w 3209207"/>
              <a:gd name="connsiteY11" fmla="*/ 301980 h 612850"/>
              <a:gd name="connsiteX12" fmla="*/ 1840287 w 3209207"/>
              <a:gd name="connsiteY12" fmla="*/ 302348 h 612850"/>
              <a:gd name="connsiteX13" fmla="*/ 1703009 w 3209207"/>
              <a:gd name="connsiteY13" fmla="*/ 302570 h 612850"/>
              <a:gd name="connsiteX14" fmla="*/ 1567693 w 3209207"/>
              <a:gd name="connsiteY14" fmla="*/ 301063 h 612850"/>
              <a:gd name="connsiteX15" fmla="*/ 1432543 w 3209207"/>
              <a:gd name="connsiteY15" fmla="*/ 297523 h 612850"/>
              <a:gd name="connsiteX16" fmla="*/ 1297969 w 3209207"/>
              <a:gd name="connsiteY16" fmla="*/ 294345 h 612850"/>
              <a:gd name="connsiteX17" fmla="*/ 1164703 w 3209207"/>
              <a:gd name="connsiteY17" fmla="*/ 290015 h 612850"/>
              <a:gd name="connsiteX18" fmla="*/ 1032796 w 3209207"/>
              <a:gd name="connsiteY18" fmla="*/ 283907 h 612850"/>
              <a:gd name="connsiteX19" fmla="*/ 900940 w 3209207"/>
              <a:gd name="connsiteY19" fmla="*/ 277172 h 612850"/>
              <a:gd name="connsiteX20" fmla="*/ 770303 w 3209207"/>
              <a:gd name="connsiteY20" fmla="*/ 270380 h 612850"/>
              <a:gd name="connsiteX21" fmla="*/ 641641 w 3209207"/>
              <a:gd name="connsiteY21" fmla="*/ 261702 h 612850"/>
              <a:gd name="connsiteX22" fmla="*/ 512966 w 3209207"/>
              <a:gd name="connsiteY22" fmla="*/ 253180 h 612850"/>
              <a:gd name="connsiteX23" fmla="*/ 386177 w 3209207"/>
              <a:gd name="connsiteY23" fmla="*/ 243867 h 612850"/>
              <a:gd name="connsiteX24" fmla="*/ 260746 w 3209207"/>
              <a:gd name="connsiteY24" fmla="*/ 232775 h 612850"/>
              <a:gd name="connsiteX25" fmla="*/ 136447 w 3209207"/>
              <a:gd name="connsiteY25" fmla="*/ 222719 h 612850"/>
              <a:gd name="connsiteX26" fmla="*/ 13506 w 3209207"/>
              <a:gd name="connsiteY26" fmla="*/ 210885 h 612850"/>
              <a:gd name="connsiteX27" fmla="*/ 0 w 3209207"/>
              <a:gd name="connsiteY27" fmla="*/ 209475 h 612850"/>
              <a:gd name="connsiteX28" fmla="*/ 40844 w 3209207"/>
              <a:gd name="connsiteY28" fmla="*/ 212313 h 612850"/>
              <a:gd name="connsiteX29" fmla="*/ 132211 w 3209207"/>
              <a:gd name="connsiteY29" fmla="*/ 216946 h 612850"/>
              <a:gd name="connsiteX30" fmla="*/ 225585 w 3209207"/>
              <a:gd name="connsiteY30" fmla="*/ 221811 h 612850"/>
              <a:gd name="connsiteX31" fmla="*/ 320298 w 3209207"/>
              <a:gd name="connsiteY31" fmla="*/ 226444 h 612850"/>
              <a:gd name="connsiteX32" fmla="*/ 415680 w 3209207"/>
              <a:gd name="connsiteY32" fmla="*/ 229340 h 612850"/>
              <a:gd name="connsiteX33" fmla="*/ 512735 w 3209207"/>
              <a:gd name="connsiteY33" fmla="*/ 232120 h 612850"/>
              <a:gd name="connsiteX34" fmla="*/ 611464 w 3209207"/>
              <a:gd name="connsiteY34" fmla="*/ 235015 h 612850"/>
              <a:gd name="connsiteX35" fmla="*/ 711532 w 3209207"/>
              <a:gd name="connsiteY35" fmla="*/ 236985 h 612850"/>
              <a:gd name="connsiteX36" fmla="*/ 812604 w 3209207"/>
              <a:gd name="connsiteY36" fmla="*/ 236985 h 612850"/>
              <a:gd name="connsiteX37" fmla="*/ 915014 w 3209207"/>
              <a:gd name="connsiteY37" fmla="*/ 237795 h 612850"/>
              <a:gd name="connsiteX38" fmla="*/ 1018428 w 3209207"/>
              <a:gd name="connsiteY38" fmla="*/ 236985 h 612850"/>
              <a:gd name="connsiteX39" fmla="*/ 1122847 w 3209207"/>
              <a:gd name="connsiteY39" fmla="*/ 235015 h 612850"/>
              <a:gd name="connsiteX40" fmla="*/ 1227600 w 3209207"/>
              <a:gd name="connsiteY40" fmla="*/ 233162 h 612850"/>
              <a:gd name="connsiteX41" fmla="*/ 1333692 w 3209207"/>
              <a:gd name="connsiteY41" fmla="*/ 229340 h 612850"/>
              <a:gd name="connsiteX42" fmla="*/ 1441122 w 3209207"/>
              <a:gd name="connsiteY42" fmla="*/ 225634 h 612850"/>
              <a:gd name="connsiteX43" fmla="*/ 1547883 w 3209207"/>
              <a:gd name="connsiteY43" fmla="*/ 220769 h 612850"/>
              <a:gd name="connsiteX44" fmla="*/ 1655983 w 3209207"/>
              <a:gd name="connsiteY44" fmla="*/ 214282 h 612850"/>
              <a:gd name="connsiteX45" fmla="*/ 1765421 w 3209207"/>
              <a:gd name="connsiteY45" fmla="*/ 206638 h 612850"/>
              <a:gd name="connsiteX46" fmla="*/ 1874860 w 3209207"/>
              <a:gd name="connsiteY46" fmla="*/ 199108 h 612850"/>
              <a:gd name="connsiteX47" fmla="*/ 1984299 w 3209207"/>
              <a:gd name="connsiteY47" fmla="*/ 189495 h 612850"/>
              <a:gd name="connsiteX48" fmla="*/ 2095745 w 3209207"/>
              <a:gd name="connsiteY48" fmla="*/ 178144 h 612850"/>
              <a:gd name="connsiteX49" fmla="*/ 2205184 w 3209207"/>
              <a:gd name="connsiteY49" fmla="*/ 166793 h 612850"/>
              <a:gd name="connsiteX50" fmla="*/ 2316631 w 3209207"/>
              <a:gd name="connsiteY50" fmla="*/ 153472 h 612850"/>
              <a:gd name="connsiteX51" fmla="*/ 2429081 w 3209207"/>
              <a:gd name="connsiteY51" fmla="*/ 139226 h 612850"/>
              <a:gd name="connsiteX52" fmla="*/ 2539523 w 3209207"/>
              <a:gd name="connsiteY52" fmla="*/ 124052 h 612850"/>
              <a:gd name="connsiteX53" fmla="*/ 2651305 w 3209207"/>
              <a:gd name="connsiteY53" fmla="*/ 106215 h 612850"/>
              <a:gd name="connsiteX54" fmla="*/ 2763086 w 3209207"/>
              <a:gd name="connsiteY54" fmla="*/ 87219 h 612850"/>
              <a:gd name="connsiteX55" fmla="*/ 2874867 w 3209207"/>
              <a:gd name="connsiteY55" fmla="*/ 68339 h 612850"/>
              <a:gd name="connsiteX56" fmla="*/ 2986314 w 3209207"/>
              <a:gd name="connsiteY56" fmla="*/ 46331 h 612850"/>
              <a:gd name="connsiteX57" fmla="*/ 3097760 w 3209207"/>
              <a:gd name="connsiteY57" fmla="*/ 23629 h 612850"/>
              <a:gd name="connsiteX58" fmla="*/ 3209207 w 3209207"/>
              <a:gd name="connsiteY58" fmla="*/ 0 h 612850"/>
              <a:gd name="connsiteX59" fmla="*/ 3195151 w 3209207"/>
              <a:gd name="connsiteY59" fmla="*/ 612847 h 612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3209207" h="612850">
                <a:moveTo>
                  <a:pt x="3195151" y="612847"/>
                </a:moveTo>
                <a:cubicBezTo>
                  <a:pt x="3144238" y="612898"/>
                  <a:pt x="3088941" y="612318"/>
                  <a:pt x="3029871" y="611146"/>
                </a:cubicBezTo>
                <a:lnTo>
                  <a:pt x="2949639" y="608906"/>
                </a:lnTo>
                <a:lnTo>
                  <a:pt x="2978018" y="258115"/>
                </a:lnTo>
                <a:lnTo>
                  <a:pt x="2944764" y="260801"/>
                </a:lnTo>
                <a:lnTo>
                  <a:pt x="2806036" y="271446"/>
                </a:lnTo>
                <a:lnTo>
                  <a:pt x="2666958" y="278917"/>
                </a:lnTo>
                <a:lnTo>
                  <a:pt x="2528469" y="286593"/>
                </a:lnTo>
                <a:lnTo>
                  <a:pt x="2389479" y="292970"/>
                </a:lnTo>
                <a:lnTo>
                  <a:pt x="2252501" y="296993"/>
                </a:lnTo>
                <a:lnTo>
                  <a:pt x="2113775" y="300086"/>
                </a:lnTo>
                <a:lnTo>
                  <a:pt x="1975755" y="301980"/>
                </a:lnTo>
                <a:lnTo>
                  <a:pt x="1840287" y="302348"/>
                </a:lnTo>
                <a:lnTo>
                  <a:pt x="1703009" y="302570"/>
                </a:lnTo>
                <a:lnTo>
                  <a:pt x="1567693" y="301063"/>
                </a:lnTo>
                <a:lnTo>
                  <a:pt x="1432543" y="297523"/>
                </a:lnTo>
                <a:lnTo>
                  <a:pt x="1297969" y="294345"/>
                </a:lnTo>
                <a:lnTo>
                  <a:pt x="1164703" y="290015"/>
                </a:lnTo>
                <a:lnTo>
                  <a:pt x="1032796" y="283907"/>
                </a:lnTo>
                <a:lnTo>
                  <a:pt x="900940" y="277172"/>
                </a:lnTo>
                <a:lnTo>
                  <a:pt x="770303" y="270380"/>
                </a:lnTo>
                <a:lnTo>
                  <a:pt x="641641" y="261702"/>
                </a:lnTo>
                <a:lnTo>
                  <a:pt x="512966" y="253180"/>
                </a:lnTo>
                <a:lnTo>
                  <a:pt x="386177" y="243867"/>
                </a:lnTo>
                <a:lnTo>
                  <a:pt x="260746" y="232775"/>
                </a:lnTo>
                <a:lnTo>
                  <a:pt x="136447" y="222719"/>
                </a:lnTo>
                <a:lnTo>
                  <a:pt x="13506" y="210885"/>
                </a:lnTo>
                <a:lnTo>
                  <a:pt x="0" y="209475"/>
                </a:lnTo>
                <a:lnTo>
                  <a:pt x="40844" y="212313"/>
                </a:lnTo>
                <a:lnTo>
                  <a:pt x="132211" y="216946"/>
                </a:lnTo>
                <a:lnTo>
                  <a:pt x="225585" y="221811"/>
                </a:lnTo>
                <a:lnTo>
                  <a:pt x="320298" y="226444"/>
                </a:lnTo>
                <a:lnTo>
                  <a:pt x="415680" y="229340"/>
                </a:lnTo>
                <a:lnTo>
                  <a:pt x="512735" y="232120"/>
                </a:lnTo>
                <a:lnTo>
                  <a:pt x="611464" y="235015"/>
                </a:lnTo>
                <a:lnTo>
                  <a:pt x="711532" y="236985"/>
                </a:lnTo>
                <a:lnTo>
                  <a:pt x="812604" y="236985"/>
                </a:lnTo>
                <a:lnTo>
                  <a:pt x="915014" y="237795"/>
                </a:lnTo>
                <a:lnTo>
                  <a:pt x="1018428" y="236985"/>
                </a:lnTo>
                <a:lnTo>
                  <a:pt x="1122847" y="235015"/>
                </a:lnTo>
                <a:lnTo>
                  <a:pt x="1227600" y="233162"/>
                </a:lnTo>
                <a:lnTo>
                  <a:pt x="1333692" y="229340"/>
                </a:lnTo>
                <a:lnTo>
                  <a:pt x="1441122" y="225634"/>
                </a:lnTo>
                <a:lnTo>
                  <a:pt x="1547883" y="220769"/>
                </a:lnTo>
                <a:lnTo>
                  <a:pt x="1655983" y="214282"/>
                </a:lnTo>
                <a:lnTo>
                  <a:pt x="1765421" y="206638"/>
                </a:lnTo>
                <a:lnTo>
                  <a:pt x="1874860" y="199108"/>
                </a:lnTo>
                <a:lnTo>
                  <a:pt x="1984299" y="189495"/>
                </a:lnTo>
                <a:lnTo>
                  <a:pt x="2095745" y="178144"/>
                </a:lnTo>
                <a:lnTo>
                  <a:pt x="2205184" y="166793"/>
                </a:lnTo>
                <a:lnTo>
                  <a:pt x="2316631" y="153472"/>
                </a:lnTo>
                <a:lnTo>
                  <a:pt x="2429081" y="139226"/>
                </a:lnTo>
                <a:lnTo>
                  <a:pt x="2539523" y="124052"/>
                </a:lnTo>
                <a:lnTo>
                  <a:pt x="2651305" y="106215"/>
                </a:lnTo>
                <a:lnTo>
                  <a:pt x="2763086" y="87219"/>
                </a:lnTo>
                <a:lnTo>
                  <a:pt x="2874867" y="68339"/>
                </a:lnTo>
                <a:lnTo>
                  <a:pt x="2986314" y="46331"/>
                </a:lnTo>
                <a:lnTo>
                  <a:pt x="3097760" y="23629"/>
                </a:lnTo>
                <a:lnTo>
                  <a:pt x="3209207" y="0"/>
                </a:lnTo>
                <a:cubicBezTo>
                  <a:pt x="3198832" y="386055"/>
                  <a:pt x="3205525" y="226792"/>
                  <a:pt x="3195151" y="612847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wrap="square">
            <a:noAutofit/>
          </a:bodyPr>
          <a:lstStyle/>
          <a:p>
            <a:endParaRPr lang="en-US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5E51E208-4A96-4CCE-96D0-C840C7911C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64601" y="643466"/>
            <a:ext cx="7428089" cy="557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63112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91D34-6651-4A5C-8065-7E5861933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MISCELLANEOUS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52BFF-0806-4F02-AB60-440B8323B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3429000"/>
            <a:ext cx="10046446" cy="3416300"/>
          </a:xfrm>
        </p:spPr>
        <p:txBody>
          <a:bodyPr/>
          <a:lstStyle/>
          <a:p>
            <a:r>
              <a:rPr lang="en-US" sz="2800" dirty="0"/>
              <a:t>The Treasurer does not prepare the Budget. </a:t>
            </a:r>
          </a:p>
          <a:p>
            <a:r>
              <a:rPr lang="en-US" sz="2800" dirty="0"/>
              <a:t>The budget is prepared by the Executive Committee, with information provided by the Treasurer and Finance Committee.</a:t>
            </a:r>
          </a:p>
          <a:p>
            <a:r>
              <a:rPr lang="en-US" sz="2800" dirty="0"/>
              <a:t>The budget must be presented to your Lodge at your AGM for member approval.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95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9FEC-FCF0-4457-B7AC-24A8C7A61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so much for attending!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50D6BB-9467-4A1B-A802-E0F67600420D}"/>
              </a:ext>
            </a:extLst>
          </p:cNvPr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3299CD-B57B-4737-BEB0-A888E523E04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800" dirty="0"/>
              <a:t>Any questions or comments?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98710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E7F91-D628-4739-B8B2-FD68C6618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272" y="569484"/>
            <a:ext cx="10515600" cy="1388261"/>
          </a:xfrm>
        </p:spPr>
        <p:txBody>
          <a:bodyPr>
            <a:normAutofit fontScale="90000"/>
          </a:bodyPr>
          <a:lstStyle/>
          <a:p>
            <a:pPr algn="ctr"/>
            <a:br>
              <a:rPr lang="en-US" b="1" dirty="0"/>
            </a:br>
            <a:r>
              <a:rPr lang="en-US" b="1" dirty="0"/>
              <a:t>Your Lodge is a</a:t>
            </a:r>
            <a:br>
              <a:rPr lang="en-US" b="1" dirty="0"/>
            </a:br>
            <a:r>
              <a:rPr lang="en-US" b="1" dirty="0"/>
              <a:t>Class D Member of the Canadian Royal Purple </a:t>
            </a:r>
            <a:br>
              <a:rPr lang="en-US" b="1" dirty="0"/>
            </a:br>
            <a:r>
              <a:rPr lang="en-US" b="1" dirty="0"/>
              <a:t>Not for Profit Society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A8442-BFB4-4AF0-A05B-0D58D8CAD1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7556" y="2582944"/>
            <a:ext cx="11576888" cy="3705572"/>
          </a:xfrm>
        </p:spPr>
        <p:txBody>
          <a:bodyPr/>
          <a:lstStyle/>
          <a:p>
            <a:pPr algn="ctr">
              <a:buFont typeface="Wingdings" panose="05000000000000000000" pitchFamily="2" charset="2"/>
              <a:buChar char="Ø"/>
            </a:pPr>
            <a:r>
              <a:rPr lang="en-US" sz="2400" dirty="0"/>
              <a:t>Your LODGE - A Group of like-minded people who came together to carry out shared aims and objectives by forming a lodge and joining the CRPS as a Class D member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sz="2400" dirty="0"/>
              <a:t>Your Lodge is a member of a Federally incorporated 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sz="2400" dirty="0"/>
              <a:t>Not For Profit Society and a Provincially incorporated Not For Profit</a:t>
            </a:r>
          </a:p>
          <a:p>
            <a:pPr marL="0" indent="0" algn="ctr">
              <a:buNone/>
            </a:pPr>
            <a:endParaRPr lang="en-US" sz="2800" b="1" dirty="0"/>
          </a:p>
          <a:p>
            <a:pPr marL="0" indent="0" algn="ctr">
              <a:buNone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YOU ARE THE TREASURER </a:t>
            </a:r>
            <a:r>
              <a:rPr lang="en-US" sz="2800" b="1" dirty="0">
                <a:solidFill>
                  <a:schemeClr val="accent1"/>
                </a:solidFill>
                <a:sym typeface="Wingdings" panose="05000000000000000000" pitchFamily="2" charset="2"/>
              </a:rPr>
              <a:t></a:t>
            </a:r>
            <a:endParaRPr lang="en-US" sz="2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390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C0F5DA-B59F-4F13-8BB8-FFD8F2C57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9CEA1DEC-CC9E-4776-9E08-048A15BFA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9CE399CF-F4B8-4832-A8CB-B93F6B1E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5171964" y="-140866"/>
            <a:ext cx="6053670" cy="7139732"/>
          </a:xfrm>
          <a:custGeom>
            <a:avLst/>
            <a:gdLst>
              <a:gd name="connsiteX0" fmla="*/ 6053670 w 6053670"/>
              <a:gd name="connsiteY0" fmla="*/ 1098 h 7139732"/>
              <a:gd name="connsiteX1" fmla="*/ 6053670 w 6053670"/>
              <a:gd name="connsiteY1" fmla="*/ 1084479 h 7139732"/>
              <a:gd name="connsiteX2" fmla="*/ 6053670 w 6053670"/>
              <a:gd name="connsiteY2" fmla="*/ 1254558 h 7139732"/>
              <a:gd name="connsiteX3" fmla="*/ 6053670 w 6053670"/>
              <a:gd name="connsiteY3" fmla="*/ 7139732 h 7139732"/>
              <a:gd name="connsiteX4" fmla="*/ 0 w 6053670"/>
              <a:gd name="connsiteY4" fmla="*/ 7139732 h 7139732"/>
              <a:gd name="connsiteX5" fmla="*/ 0 w 6053670"/>
              <a:gd name="connsiteY5" fmla="*/ 1249853 h 7139732"/>
              <a:gd name="connsiteX6" fmla="*/ 0 w 6053670"/>
              <a:gd name="connsiteY6" fmla="*/ 1084479 h 7139732"/>
              <a:gd name="connsiteX7" fmla="*/ 0 w 6053670"/>
              <a:gd name="connsiteY7" fmla="*/ 0 h 7139732"/>
              <a:gd name="connsiteX8" fmla="*/ 35717 w 6053670"/>
              <a:gd name="connsiteY8" fmla="*/ 5488 h 7139732"/>
              <a:gd name="connsiteX9" fmla="*/ 140445 w 6053670"/>
              <a:gd name="connsiteY9" fmla="*/ 21641 h 7139732"/>
              <a:gd name="connsiteX10" fmla="*/ 216722 w 6053670"/>
              <a:gd name="connsiteY10" fmla="*/ 32932 h 7139732"/>
              <a:gd name="connsiteX11" fmla="*/ 307527 w 6053670"/>
              <a:gd name="connsiteY11" fmla="*/ 44850 h 7139732"/>
              <a:gd name="connsiteX12" fmla="*/ 415282 w 6053670"/>
              <a:gd name="connsiteY12" fmla="*/ 59121 h 7139732"/>
              <a:gd name="connsiteX13" fmla="*/ 534539 w 6053670"/>
              <a:gd name="connsiteY13" fmla="*/ 74175 h 7139732"/>
              <a:gd name="connsiteX14" fmla="*/ 668931 w 6053670"/>
              <a:gd name="connsiteY14" fmla="*/ 90014 h 7139732"/>
              <a:gd name="connsiteX15" fmla="*/ 815430 w 6053670"/>
              <a:gd name="connsiteY15" fmla="*/ 106794 h 7139732"/>
              <a:gd name="connsiteX16" fmla="*/ 974641 w 6053670"/>
              <a:gd name="connsiteY16" fmla="*/ 123574 h 7139732"/>
              <a:gd name="connsiteX17" fmla="*/ 1144144 w 6053670"/>
              <a:gd name="connsiteY17" fmla="*/ 140667 h 7139732"/>
              <a:gd name="connsiteX18" fmla="*/ 1326965 w 6053670"/>
              <a:gd name="connsiteY18" fmla="*/ 156506 h 7139732"/>
              <a:gd name="connsiteX19" fmla="*/ 1518261 w 6053670"/>
              <a:gd name="connsiteY19" fmla="*/ 171717 h 7139732"/>
              <a:gd name="connsiteX20" fmla="*/ 1720453 w 6053670"/>
              <a:gd name="connsiteY20" fmla="*/ 185518 h 7139732"/>
              <a:gd name="connsiteX21" fmla="*/ 1931121 w 6053670"/>
              <a:gd name="connsiteY21" fmla="*/ 198690 h 7139732"/>
              <a:gd name="connsiteX22" fmla="*/ 2150869 w 6053670"/>
              <a:gd name="connsiteY22" fmla="*/ 211079 h 7139732"/>
              <a:gd name="connsiteX23" fmla="*/ 2263467 w 6053670"/>
              <a:gd name="connsiteY23" fmla="*/ 215470 h 7139732"/>
              <a:gd name="connsiteX24" fmla="*/ 2378487 w 6053670"/>
              <a:gd name="connsiteY24" fmla="*/ 220332 h 7139732"/>
              <a:gd name="connsiteX25" fmla="*/ 2495323 w 6053670"/>
              <a:gd name="connsiteY25" fmla="*/ 224879 h 7139732"/>
              <a:gd name="connsiteX26" fmla="*/ 2612764 w 6053670"/>
              <a:gd name="connsiteY26" fmla="*/ 227859 h 7139732"/>
              <a:gd name="connsiteX27" fmla="*/ 2732627 w 6053670"/>
              <a:gd name="connsiteY27" fmla="*/ 230525 h 7139732"/>
              <a:gd name="connsiteX28" fmla="*/ 2853700 w 6053670"/>
              <a:gd name="connsiteY28" fmla="*/ 233348 h 7139732"/>
              <a:gd name="connsiteX29" fmla="*/ 2977195 w 6053670"/>
              <a:gd name="connsiteY29" fmla="*/ 235229 h 7139732"/>
              <a:gd name="connsiteX30" fmla="*/ 3101901 w 6053670"/>
              <a:gd name="connsiteY30" fmla="*/ 235229 h 7139732"/>
              <a:gd name="connsiteX31" fmla="*/ 3227817 w 6053670"/>
              <a:gd name="connsiteY31" fmla="*/ 236170 h 7139732"/>
              <a:gd name="connsiteX32" fmla="*/ 3354944 w 6053670"/>
              <a:gd name="connsiteY32" fmla="*/ 235229 h 7139732"/>
              <a:gd name="connsiteX33" fmla="*/ 3483887 w 6053670"/>
              <a:gd name="connsiteY33" fmla="*/ 233348 h 7139732"/>
              <a:gd name="connsiteX34" fmla="*/ 3612830 w 6053670"/>
              <a:gd name="connsiteY34" fmla="*/ 231623 h 7139732"/>
              <a:gd name="connsiteX35" fmla="*/ 3743590 w 6053670"/>
              <a:gd name="connsiteY35" fmla="*/ 227859 h 7139732"/>
              <a:gd name="connsiteX36" fmla="*/ 3875560 w 6053670"/>
              <a:gd name="connsiteY36" fmla="*/ 223938 h 7139732"/>
              <a:gd name="connsiteX37" fmla="*/ 4007530 w 6053670"/>
              <a:gd name="connsiteY37" fmla="*/ 219391 h 7139732"/>
              <a:gd name="connsiteX38" fmla="*/ 4140710 w 6053670"/>
              <a:gd name="connsiteY38" fmla="*/ 212961 h 7139732"/>
              <a:gd name="connsiteX39" fmla="*/ 4275102 w 6053670"/>
              <a:gd name="connsiteY39" fmla="*/ 205277 h 7139732"/>
              <a:gd name="connsiteX40" fmla="*/ 4410098 w 6053670"/>
              <a:gd name="connsiteY40" fmla="*/ 197907 h 7139732"/>
              <a:gd name="connsiteX41" fmla="*/ 4545096 w 6053670"/>
              <a:gd name="connsiteY41" fmla="*/ 188498 h 7139732"/>
              <a:gd name="connsiteX42" fmla="*/ 4681909 w 6053670"/>
              <a:gd name="connsiteY42" fmla="*/ 177207 h 7139732"/>
              <a:gd name="connsiteX43" fmla="*/ 4816905 w 6053670"/>
              <a:gd name="connsiteY43" fmla="*/ 165916 h 7139732"/>
              <a:gd name="connsiteX44" fmla="*/ 4954323 w 6053670"/>
              <a:gd name="connsiteY44" fmla="*/ 152899 h 7139732"/>
              <a:gd name="connsiteX45" fmla="*/ 5092347 w 6053670"/>
              <a:gd name="connsiteY45" fmla="*/ 138629 h 7139732"/>
              <a:gd name="connsiteX46" fmla="*/ 5228555 w 6053670"/>
              <a:gd name="connsiteY46" fmla="*/ 123574 h 7139732"/>
              <a:gd name="connsiteX47" fmla="*/ 5366578 w 6053670"/>
              <a:gd name="connsiteY47" fmla="*/ 106010 h 7139732"/>
              <a:gd name="connsiteX48" fmla="*/ 5503997 w 6053670"/>
              <a:gd name="connsiteY48" fmla="*/ 87192 h 7139732"/>
              <a:gd name="connsiteX49" fmla="*/ 5642020 w 6053670"/>
              <a:gd name="connsiteY49" fmla="*/ 68530 h 7139732"/>
              <a:gd name="connsiteX50" fmla="*/ 5779438 w 6053670"/>
              <a:gd name="connsiteY50" fmla="*/ 46733 h 7139732"/>
              <a:gd name="connsiteX51" fmla="*/ 5916251 w 6053670"/>
              <a:gd name="connsiteY51" fmla="*/ 24464 h 713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53670" h="7139732">
                <a:moveTo>
                  <a:pt x="6053670" y="1098"/>
                </a:moveTo>
                <a:lnTo>
                  <a:pt x="6053670" y="1084479"/>
                </a:lnTo>
                <a:lnTo>
                  <a:pt x="6053670" y="1254558"/>
                </a:lnTo>
                <a:lnTo>
                  <a:pt x="6053670" y="7139732"/>
                </a:lnTo>
                <a:lnTo>
                  <a:pt x="0" y="7139732"/>
                </a:lnTo>
                <a:lnTo>
                  <a:pt x="0" y="1249853"/>
                </a:lnTo>
                <a:lnTo>
                  <a:pt x="0" y="1084479"/>
                </a:lnTo>
                <a:lnTo>
                  <a:pt x="0" y="0"/>
                </a:lnTo>
                <a:lnTo>
                  <a:pt x="35717" y="5488"/>
                </a:lnTo>
                <a:lnTo>
                  <a:pt x="140445" y="21641"/>
                </a:lnTo>
                <a:lnTo>
                  <a:pt x="216722" y="32932"/>
                </a:lnTo>
                <a:lnTo>
                  <a:pt x="307527" y="44850"/>
                </a:lnTo>
                <a:lnTo>
                  <a:pt x="415282" y="59121"/>
                </a:lnTo>
                <a:lnTo>
                  <a:pt x="534539" y="74175"/>
                </a:lnTo>
                <a:lnTo>
                  <a:pt x="668931" y="90014"/>
                </a:lnTo>
                <a:lnTo>
                  <a:pt x="815430" y="106794"/>
                </a:lnTo>
                <a:lnTo>
                  <a:pt x="974641" y="123574"/>
                </a:lnTo>
                <a:lnTo>
                  <a:pt x="1144144" y="140667"/>
                </a:lnTo>
                <a:lnTo>
                  <a:pt x="1326965" y="156506"/>
                </a:lnTo>
                <a:lnTo>
                  <a:pt x="1518261" y="171717"/>
                </a:lnTo>
                <a:lnTo>
                  <a:pt x="1720453" y="185518"/>
                </a:lnTo>
                <a:lnTo>
                  <a:pt x="1931121" y="198690"/>
                </a:lnTo>
                <a:lnTo>
                  <a:pt x="2150869" y="211079"/>
                </a:lnTo>
                <a:lnTo>
                  <a:pt x="2263467" y="215470"/>
                </a:lnTo>
                <a:lnTo>
                  <a:pt x="2378487" y="220332"/>
                </a:lnTo>
                <a:lnTo>
                  <a:pt x="2495323" y="224879"/>
                </a:lnTo>
                <a:lnTo>
                  <a:pt x="2612764" y="227859"/>
                </a:lnTo>
                <a:lnTo>
                  <a:pt x="2732627" y="230525"/>
                </a:lnTo>
                <a:lnTo>
                  <a:pt x="2853700" y="233348"/>
                </a:lnTo>
                <a:lnTo>
                  <a:pt x="2977195" y="235229"/>
                </a:lnTo>
                <a:lnTo>
                  <a:pt x="3101901" y="235229"/>
                </a:lnTo>
                <a:lnTo>
                  <a:pt x="3227817" y="236170"/>
                </a:lnTo>
                <a:lnTo>
                  <a:pt x="3354944" y="235229"/>
                </a:lnTo>
                <a:lnTo>
                  <a:pt x="3483887" y="233348"/>
                </a:lnTo>
                <a:lnTo>
                  <a:pt x="3612830" y="231623"/>
                </a:lnTo>
                <a:lnTo>
                  <a:pt x="3743590" y="227859"/>
                </a:lnTo>
                <a:lnTo>
                  <a:pt x="3875560" y="223938"/>
                </a:lnTo>
                <a:lnTo>
                  <a:pt x="4007530" y="219391"/>
                </a:lnTo>
                <a:lnTo>
                  <a:pt x="4140710" y="212961"/>
                </a:lnTo>
                <a:lnTo>
                  <a:pt x="4275102" y="205277"/>
                </a:lnTo>
                <a:lnTo>
                  <a:pt x="4410098" y="197907"/>
                </a:lnTo>
                <a:lnTo>
                  <a:pt x="4545096" y="188498"/>
                </a:lnTo>
                <a:lnTo>
                  <a:pt x="4681909" y="177207"/>
                </a:lnTo>
                <a:lnTo>
                  <a:pt x="4816905" y="165916"/>
                </a:lnTo>
                <a:lnTo>
                  <a:pt x="4954323" y="152899"/>
                </a:lnTo>
                <a:lnTo>
                  <a:pt x="5092347" y="138629"/>
                </a:lnTo>
                <a:lnTo>
                  <a:pt x="5228555" y="123574"/>
                </a:lnTo>
                <a:lnTo>
                  <a:pt x="5366578" y="106010"/>
                </a:lnTo>
                <a:lnTo>
                  <a:pt x="5503997" y="87192"/>
                </a:lnTo>
                <a:lnTo>
                  <a:pt x="5642020" y="68530"/>
                </a:lnTo>
                <a:lnTo>
                  <a:pt x="5779438" y="46733"/>
                </a:lnTo>
                <a:lnTo>
                  <a:pt x="5916251" y="244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1F23E73A-FDC8-462C-83C1-3AA896144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30A268-2DB0-4A98-9837-BAA4215B5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US" sz="3200" b="1" dirty="0">
                <a:solidFill>
                  <a:srgbClr val="EBEBEB"/>
                </a:solidFill>
              </a:rPr>
              <a:t>What does this mean?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94B15-350A-4135-AFF8-902B826C7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6" y="437513"/>
            <a:ext cx="6139923" cy="5954325"/>
          </a:xfrm>
        </p:spPr>
        <p:txBody>
          <a:bodyPr anchor="ctr">
            <a:normAutofit/>
          </a:bodyPr>
          <a:lstStyle/>
          <a:p>
            <a:r>
              <a:rPr lang="en-US" sz="2400" dirty="0"/>
              <a:t>Your Lodge has all the rights and privileges of a Not For Profit</a:t>
            </a:r>
          </a:p>
          <a:p>
            <a:pPr lvl="1"/>
            <a:r>
              <a:rPr lang="en-US" sz="2400" dirty="0"/>
              <a:t>Gaming privileges</a:t>
            </a:r>
          </a:p>
          <a:p>
            <a:pPr lvl="1"/>
            <a:r>
              <a:rPr lang="en-US" sz="2400" dirty="0"/>
              <a:t>Governance model</a:t>
            </a:r>
          </a:p>
          <a:p>
            <a:pPr lvl="1"/>
            <a:r>
              <a:rPr lang="en-US" sz="2400" dirty="0"/>
              <a:t>Liability coverage for executive decisions</a:t>
            </a:r>
          </a:p>
          <a:p>
            <a:pPr lvl="1"/>
            <a:r>
              <a:rPr lang="en-US" sz="2400" dirty="0"/>
              <a:t>Operating under an umbrella of Not-For-Profit Legislation</a:t>
            </a:r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00979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D784A-5063-43FE-A394-05165A5DE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AND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E6DFD-09AF-4225-89C6-7C160A28F0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" y="2209800"/>
            <a:ext cx="12085320" cy="4648200"/>
          </a:xfrm>
        </p:spPr>
        <p:txBody>
          <a:bodyPr>
            <a:noAutofit/>
          </a:bodyPr>
          <a:lstStyle/>
          <a:p>
            <a:r>
              <a:rPr lang="en-US" dirty="0"/>
              <a:t>Our National Board, Constitution and our CRPS governance saves your lodge from having to deal with two levels of government reporting.</a:t>
            </a:r>
          </a:p>
          <a:p>
            <a:r>
              <a:rPr lang="en-US" dirty="0"/>
              <a:t>CRPS collects your reports as its promise and responsibility to the Federal and Provincial Not For Profit legislation requirements.</a:t>
            </a:r>
          </a:p>
          <a:p>
            <a:pPr lvl="1"/>
            <a:r>
              <a:rPr lang="en-US" sz="1800" dirty="0"/>
              <a:t> To ensure you are operating according to their requirements, the following information is required:</a:t>
            </a:r>
          </a:p>
          <a:p>
            <a:pPr lvl="2"/>
            <a:r>
              <a:rPr lang="en-US" sz="1800" dirty="0"/>
              <a:t>Meeting regularly, following formal governance</a:t>
            </a:r>
          </a:p>
          <a:p>
            <a:pPr lvl="2"/>
            <a:r>
              <a:rPr lang="en-US" sz="1800" dirty="0"/>
              <a:t>Maintaining membership lists, approved minutes</a:t>
            </a:r>
          </a:p>
          <a:p>
            <a:pPr lvl="2"/>
            <a:r>
              <a:rPr lang="en-US" sz="1800" dirty="0"/>
              <a:t>Holding an annual AGM</a:t>
            </a:r>
          </a:p>
          <a:p>
            <a:pPr lvl="2"/>
            <a:r>
              <a:rPr lang="en-US" sz="1800" b="1" dirty="0"/>
              <a:t>Maintaining audited (reviewed) financial records</a:t>
            </a:r>
          </a:p>
          <a:p>
            <a:pPr lvl="2"/>
            <a:r>
              <a:rPr lang="en-US" sz="1800" b="1" dirty="0"/>
              <a:t>Developing an annual budget</a:t>
            </a:r>
          </a:p>
          <a:p>
            <a:pPr lvl="2"/>
            <a:r>
              <a:rPr lang="en-US" sz="1800" b="1" dirty="0"/>
              <a:t>Operating under the Gaming legislation</a:t>
            </a:r>
          </a:p>
        </p:txBody>
      </p:sp>
    </p:spTree>
    <p:extLst>
      <p:ext uri="{BB962C8B-B14F-4D97-AF65-F5344CB8AC3E}">
        <p14:creationId xmlns:p14="http://schemas.microsoft.com/office/powerpoint/2010/main" val="1554430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C0F5DA-B59F-4F13-8BB8-FFD8F2C57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9CEA1DEC-CC9E-4776-9E08-048A15BFA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9CE399CF-F4B8-4832-A8CB-B93F6B1E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5171964" y="-140866"/>
            <a:ext cx="6053670" cy="7139732"/>
          </a:xfrm>
          <a:custGeom>
            <a:avLst/>
            <a:gdLst>
              <a:gd name="connsiteX0" fmla="*/ 6053670 w 6053670"/>
              <a:gd name="connsiteY0" fmla="*/ 1098 h 7139732"/>
              <a:gd name="connsiteX1" fmla="*/ 6053670 w 6053670"/>
              <a:gd name="connsiteY1" fmla="*/ 1084479 h 7139732"/>
              <a:gd name="connsiteX2" fmla="*/ 6053670 w 6053670"/>
              <a:gd name="connsiteY2" fmla="*/ 1254558 h 7139732"/>
              <a:gd name="connsiteX3" fmla="*/ 6053670 w 6053670"/>
              <a:gd name="connsiteY3" fmla="*/ 7139732 h 7139732"/>
              <a:gd name="connsiteX4" fmla="*/ 0 w 6053670"/>
              <a:gd name="connsiteY4" fmla="*/ 7139732 h 7139732"/>
              <a:gd name="connsiteX5" fmla="*/ 0 w 6053670"/>
              <a:gd name="connsiteY5" fmla="*/ 1249853 h 7139732"/>
              <a:gd name="connsiteX6" fmla="*/ 0 w 6053670"/>
              <a:gd name="connsiteY6" fmla="*/ 1084479 h 7139732"/>
              <a:gd name="connsiteX7" fmla="*/ 0 w 6053670"/>
              <a:gd name="connsiteY7" fmla="*/ 0 h 7139732"/>
              <a:gd name="connsiteX8" fmla="*/ 35717 w 6053670"/>
              <a:gd name="connsiteY8" fmla="*/ 5488 h 7139732"/>
              <a:gd name="connsiteX9" fmla="*/ 140445 w 6053670"/>
              <a:gd name="connsiteY9" fmla="*/ 21641 h 7139732"/>
              <a:gd name="connsiteX10" fmla="*/ 216722 w 6053670"/>
              <a:gd name="connsiteY10" fmla="*/ 32932 h 7139732"/>
              <a:gd name="connsiteX11" fmla="*/ 307527 w 6053670"/>
              <a:gd name="connsiteY11" fmla="*/ 44850 h 7139732"/>
              <a:gd name="connsiteX12" fmla="*/ 415282 w 6053670"/>
              <a:gd name="connsiteY12" fmla="*/ 59121 h 7139732"/>
              <a:gd name="connsiteX13" fmla="*/ 534539 w 6053670"/>
              <a:gd name="connsiteY13" fmla="*/ 74175 h 7139732"/>
              <a:gd name="connsiteX14" fmla="*/ 668931 w 6053670"/>
              <a:gd name="connsiteY14" fmla="*/ 90014 h 7139732"/>
              <a:gd name="connsiteX15" fmla="*/ 815430 w 6053670"/>
              <a:gd name="connsiteY15" fmla="*/ 106794 h 7139732"/>
              <a:gd name="connsiteX16" fmla="*/ 974641 w 6053670"/>
              <a:gd name="connsiteY16" fmla="*/ 123574 h 7139732"/>
              <a:gd name="connsiteX17" fmla="*/ 1144144 w 6053670"/>
              <a:gd name="connsiteY17" fmla="*/ 140667 h 7139732"/>
              <a:gd name="connsiteX18" fmla="*/ 1326965 w 6053670"/>
              <a:gd name="connsiteY18" fmla="*/ 156506 h 7139732"/>
              <a:gd name="connsiteX19" fmla="*/ 1518261 w 6053670"/>
              <a:gd name="connsiteY19" fmla="*/ 171717 h 7139732"/>
              <a:gd name="connsiteX20" fmla="*/ 1720453 w 6053670"/>
              <a:gd name="connsiteY20" fmla="*/ 185518 h 7139732"/>
              <a:gd name="connsiteX21" fmla="*/ 1931121 w 6053670"/>
              <a:gd name="connsiteY21" fmla="*/ 198690 h 7139732"/>
              <a:gd name="connsiteX22" fmla="*/ 2150869 w 6053670"/>
              <a:gd name="connsiteY22" fmla="*/ 211079 h 7139732"/>
              <a:gd name="connsiteX23" fmla="*/ 2263467 w 6053670"/>
              <a:gd name="connsiteY23" fmla="*/ 215470 h 7139732"/>
              <a:gd name="connsiteX24" fmla="*/ 2378487 w 6053670"/>
              <a:gd name="connsiteY24" fmla="*/ 220332 h 7139732"/>
              <a:gd name="connsiteX25" fmla="*/ 2495323 w 6053670"/>
              <a:gd name="connsiteY25" fmla="*/ 224879 h 7139732"/>
              <a:gd name="connsiteX26" fmla="*/ 2612764 w 6053670"/>
              <a:gd name="connsiteY26" fmla="*/ 227859 h 7139732"/>
              <a:gd name="connsiteX27" fmla="*/ 2732627 w 6053670"/>
              <a:gd name="connsiteY27" fmla="*/ 230525 h 7139732"/>
              <a:gd name="connsiteX28" fmla="*/ 2853700 w 6053670"/>
              <a:gd name="connsiteY28" fmla="*/ 233348 h 7139732"/>
              <a:gd name="connsiteX29" fmla="*/ 2977195 w 6053670"/>
              <a:gd name="connsiteY29" fmla="*/ 235229 h 7139732"/>
              <a:gd name="connsiteX30" fmla="*/ 3101901 w 6053670"/>
              <a:gd name="connsiteY30" fmla="*/ 235229 h 7139732"/>
              <a:gd name="connsiteX31" fmla="*/ 3227817 w 6053670"/>
              <a:gd name="connsiteY31" fmla="*/ 236170 h 7139732"/>
              <a:gd name="connsiteX32" fmla="*/ 3354944 w 6053670"/>
              <a:gd name="connsiteY32" fmla="*/ 235229 h 7139732"/>
              <a:gd name="connsiteX33" fmla="*/ 3483887 w 6053670"/>
              <a:gd name="connsiteY33" fmla="*/ 233348 h 7139732"/>
              <a:gd name="connsiteX34" fmla="*/ 3612830 w 6053670"/>
              <a:gd name="connsiteY34" fmla="*/ 231623 h 7139732"/>
              <a:gd name="connsiteX35" fmla="*/ 3743590 w 6053670"/>
              <a:gd name="connsiteY35" fmla="*/ 227859 h 7139732"/>
              <a:gd name="connsiteX36" fmla="*/ 3875560 w 6053670"/>
              <a:gd name="connsiteY36" fmla="*/ 223938 h 7139732"/>
              <a:gd name="connsiteX37" fmla="*/ 4007530 w 6053670"/>
              <a:gd name="connsiteY37" fmla="*/ 219391 h 7139732"/>
              <a:gd name="connsiteX38" fmla="*/ 4140710 w 6053670"/>
              <a:gd name="connsiteY38" fmla="*/ 212961 h 7139732"/>
              <a:gd name="connsiteX39" fmla="*/ 4275102 w 6053670"/>
              <a:gd name="connsiteY39" fmla="*/ 205277 h 7139732"/>
              <a:gd name="connsiteX40" fmla="*/ 4410098 w 6053670"/>
              <a:gd name="connsiteY40" fmla="*/ 197907 h 7139732"/>
              <a:gd name="connsiteX41" fmla="*/ 4545096 w 6053670"/>
              <a:gd name="connsiteY41" fmla="*/ 188498 h 7139732"/>
              <a:gd name="connsiteX42" fmla="*/ 4681909 w 6053670"/>
              <a:gd name="connsiteY42" fmla="*/ 177207 h 7139732"/>
              <a:gd name="connsiteX43" fmla="*/ 4816905 w 6053670"/>
              <a:gd name="connsiteY43" fmla="*/ 165916 h 7139732"/>
              <a:gd name="connsiteX44" fmla="*/ 4954323 w 6053670"/>
              <a:gd name="connsiteY44" fmla="*/ 152899 h 7139732"/>
              <a:gd name="connsiteX45" fmla="*/ 5092347 w 6053670"/>
              <a:gd name="connsiteY45" fmla="*/ 138629 h 7139732"/>
              <a:gd name="connsiteX46" fmla="*/ 5228555 w 6053670"/>
              <a:gd name="connsiteY46" fmla="*/ 123574 h 7139732"/>
              <a:gd name="connsiteX47" fmla="*/ 5366578 w 6053670"/>
              <a:gd name="connsiteY47" fmla="*/ 106010 h 7139732"/>
              <a:gd name="connsiteX48" fmla="*/ 5503997 w 6053670"/>
              <a:gd name="connsiteY48" fmla="*/ 87192 h 7139732"/>
              <a:gd name="connsiteX49" fmla="*/ 5642020 w 6053670"/>
              <a:gd name="connsiteY49" fmla="*/ 68530 h 7139732"/>
              <a:gd name="connsiteX50" fmla="*/ 5779438 w 6053670"/>
              <a:gd name="connsiteY50" fmla="*/ 46733 h 7139732"/>
              <a:gd name="connsiteX51" fmla="*/ 5916251 w 6053670"/>
              <a:gd name="connsiteY51" fmla="*/ 24464 h 713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53670" h="7139732">
                <a:moveTo>
                  <a:pt x="6053670" y="1098"/>
                </a:moveTo>
                <a:lnTo>
                  <a:pt x="6053670" y="1084479"/>
                </a:lnTo>
                <a:lnTo>
                  <a:pt x="6053670" y="1254558"/>
                </a:lnTo>
                <a:lnTo>
                  <a:pt x="6053670" y="7139732"/>
                </a:lnTo>
                <a:lnTo>
                  <a:pt x="0" y="7139732"/>
                </a:lnTo>
                <a:lnTo>
                  <a:pt x="0" y="1249853"/>
                </a:lnTo>
                <a:lnTo>
                  <a:pt x="0" y="1084479"/>
                </a:lnTo>
                <a:lnTo>
                  <a:pt x="0" y="0"/>
                </a:lnTo>
                <a:lnTo>
                  <a:pt x="35717" y="5488"/>
                </a:lnTo>
                <a:lnTo>
                  <a:pt x="140445" y="21641"/>
                </a:lnTo>
                <a:lnTo>
                  <a:pt x="216722" y="32932"/>
                </a:lnTo>
                <a:lnTo>
                  <a:pt x="307527" y="44850"/>
                </a:lnTo>
                <a:lnTo>
                  <a:pt x="415282" y="59121"/>
                </a:lnTo>
                <a:lnTo>
                  <a:pt x="534539" y="74175"/>
                </a:lnTo>
                <a:lnTo>
                  <a:pt x="668931" y="90014"/>
                </a:lnTo>
                <a:lnTo>
                  <a:pt x="815430" y="106794"/>
                </a:lnTo>
                <a:lnTo>
                  <a:pt x="974641" y="123574"/>
                </a:lnTo>
                <a:lnTo>
                  <a:pt x="1144144" y="140667"/>
                </a:lnTo>
                <a:lnTo>
                  <a:pt x="1326965" y="156506"/>
                </a:lnTo>
                <a:lnTo>
                  <a:pt x="1518261" y="171717"/>
                </a:lnTo>
                <a:lnTo>
                  <a:pt x="1720453" y="185518"/>
                </a:lnTo>
                <a:lnTo>
                  <a:pt x="1931121" y="198690"/>
                </a:lnTo>
                <a:lnTo>
                  <a:pt x="2150869" y="211079"/>
                </a:lnTo>
                <a:lnTo>
                  <a:pt x="2263467" y="215470"/>
                </a:lnTo>
                <a:lnTo>
                  <a:pt x="2378487" y="220332"/>
                </a:lnTo>
                <a:lnTo>
                  <a:pt x="2495323" y="224879"/>
                </a:lnTo>
                <a:lnTo>
                  <a:pt x="2612764" y="227859"/>
                </a:lnTo>
                <a:lnTo>
                  <a:pt x="2732627" y="230525"/>
                </a:lnTo>
                <a:lnTo>
                  <a:pt x="2853700" y="233348"/>
                </a:lnTo>
                <a:lnTo>
                  <a:pt x="2977195" y="235229"/>
                </a:lnTo>
                <a:lnTo>
                  <a:pt x="3101901" y="235229"/>
                </a:lnTo>
                <a:lnTo>
                  <a:pt x="3227817" y="236170"/>
                </a:lnTo>
                <a:lnTo>
                  <a:pt x="3354944" y="235229"/>
                </a:lnTo>
                <a:lnTo>
                  <a:pt x="3483887" y="233348"/>
                </a:lnTo>
                <a:lnTo>
                  <a:pt x="3612830" y="231623"/>
                </a:lnTo>
                <a:lnTo>
                  <a:pt x="3743590" y="227859"/>
                </a:lnTo>
                <a:lnTo>
                  <a:pt x="3875560" y="223938"/>
                </a:lnTo>
                <a:lnTo>
                  <a:pt x="4007530" y="219391"/>
                </a:lnTo>
                <a:lnTo>
                  <a:pt x="4140710" y="212961"/>
                </a:lnTo>
                <a:lnTo>
                  <a:pt x="4275102" y="205277"/>
                </a:lnTo>
                <a:lnTo>
                  <a:pt x="4410098" y="197907"/>
                </a:lnTo>
                <a:lnTo>
                  <a:pt x="4545096" y="188498"/>
                </a:lnTo>
                <a:lnTo>
                  <a:pt x="4681909" y="177207"/>
                </a:lnTo>
                <a:lnTo>
                  <a:pt x="4816905" y="165916"/>
                </a:lnTo>
                <a:lnTo>
                  <a:pt x="4954323" y="152899"/>
                </a:lnTo>
                <a:lnTo>
                  <a:pt x="5092347" y="138629"/>
                </a:lnTo>
                <a:lnTo>
                  <a:pt x="5228555" y="123574"/>
                </a:lnTo>
                <a:lnTo>
                  <a:pt x="5366578" y="106010"/>
                </a:lnTo>
                <a:lnTo>
                  <a:pt x="5503997" y="87192"/>
                </a:lnTo>
                <a:lnTo>
                  <a:pt x="5642020" y="68530"/>
                </a:lnTo>
                <a:lnTo>
                  <a:pt x="5779438" y="46733"/>
                </a:lnTo>
                <a:lnTo>
                  <a:pt x="5916251" y="244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1F23E73A-FDC8-462C-83C1-3AA896144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C176EF-0BDC-4458-B297-124745B8C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0527" y="1130602"/>
            <a:ext cx="3443331" cy="4596794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rgbClr val="EBEBEB"/>
                </a:solidFill>
              </a:rPr>
              <a:t>Membership</a:t>
            </a:r>
            <a:br>
              <a:rPr lang="en-US" sz="3200" dirty="0">
                <a:solidFill>
                  <a:srgbClr val="EBEBEB"/>
                </a:solidFill>
              </a:rPr>
            </a:br>
            <a:endParaRPr lang="en-US" sz="3200" dirty="0">
              <a:solidFill>
                <a:srgbClr val="EBEBEB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1BBCB-691A-4CD8-AAFF-14DA7E10C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2960" y="437513"/>
            <a:ext cx="7049040" cy="595432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200" dirty="0"/>
              <a:t>You may have three types of members (shareholders) in your not-for-profit lodge:</a:t>
            </a:r>
          </a:p>
          <a:p>
            <a:r>
              <a:rPr lang="en-US" sz="2200" dirty="0"/>
              <a:t>Class A – this is the regular membership – voting </a:t>
            </a:r>
          </a:p>
          <a:p>
            <a:r>
              <a:rPr lang="en-US" sz="2200" dirty="0"/>
              <a:t>Class B – a Past National President - voting</a:t>
            </a:r>
          </a:p>
          <a:p>
            <a:r>
              <a:rPr lang="en-US" sz="2200" dirty="0"/>
              <a:t>Class E – a non-voting lifetime member</a:t>
            </a:r>
          </a:p>
        </p:txBody>
      </p:sp>
    </p:spTree>
    <p:extLst>
      <p:ext uri="{BB962C8B-B14F-4D97-AF65-F5344CB8AC3E}">
        <p14:creationId xmlns:p14="http://schemas.microsoft.com/office/powerpoint/2010/main" val="2130763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319D6D7A-11B3-4314-A3F8-991E376F6B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2498" y="718096"/>
            <a:ext cx="5127004" cy="5421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0799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7539" y="467397"/>
            <a:ext cx="695829" cy="591911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086C462-37F4-494D-8292-CCB95221C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rgbClr val="FFFFFF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C7D2D64-353F-4802-AA48-A70CE60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30A6328F-CAA3-4052-BF4C-14BD47706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88BE3A8-F6F2-4A50-9A46-AB89820FD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632" y="-220027"/>
            <a:ext cx="3678053" cy="7293963"/>
          </a:xfrm>
        </p:spPr>
        <p:txBody>
          <a:bodyPr anchor="ctr">
            <a:normAutofit/>
          </a:bodyPr>
          <a:lstStyle/>
          <a:p>
            <a:pPr algn="r"/>
            <a:r>
              <a:rPr lang="en-US" sz="3200" b="1" dirty="0">
                <a:solidFill>
                  <a:schemeClr val="tx1"/>
                </a:solidFill>
              </a:rPr>
              <a:t>Treasurer’s  Role and Duties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D23B2CD-009B-425A-9616-1E1AD1D5A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3B9CE1-77A1-4ECC-9460-BB9838C12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424" y="1059025"/>
            <a:ext cx="5860473" cy="4739950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1. Member of your Lodge Executive committee.</a:t>
            </a:r>
          </a:p>
          <a:p>
            <a:r>
              <a:rPr lang="en-US" sz="2400" dirty="0">
                <a:solidFill>
                  <a:schemeClr val="tx1"/>
                </a:solidFill>
              </a:rPr>
              <a:t>2. Take care of  your Lodge finances.</a:t>
            </a:r>
          </a:p>
        </p:txBody>
      </p:sp>
    </p:spTree>
    <p:extLst>
      <p:ext uri="{BB962C8B-B14F-4D97-AF65-F5344CB8AC3E}">
        <p14:creationId xmlns:p14="http://schemas.microsoft.com/office/powerpoint/2010/main" val="2918216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E5D4A15D-C852-47D7-A7E3-7F8FEE9FCA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06AA6A2-9E5B-46E6-82B0-8FC1CA7231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1E7C01A-5F5B-4E17-B91B-26FA9ADB54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71DA43BF-6FE1-458D-A112-1687677B00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FAA5FF03-83FF-43B9-B66B-5FD05A9589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C4D7AA7-0424-4C72-AE55-4B413DD471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BC2D80F1-5DC4-4396-B0E1-C774E82EC7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48171057-920A-4188-A18E-97D710A35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1C871B74-1D69-47F0-A28D-8F34547796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63001BDC-368C-49CC-9F3F-EAF38A0A49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6288FC2F-B192-42B2-90BE-517E1039BE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8BCF048-8940-4354-B9EC-5AD74E283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2" name="Rectangle 23">
              <a:extLst>
                <a:ext uri="{FF2B5EF4-FFF2-40B4-BE49-F238E27FC236}">
                  <a16:creationId xmlns:a16="http://schemas.microsoft.com/office/drawing/2014/main" id="{D024C14A-78BD-44B0-82BE-6A0D0A2706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809F3D29-EDB1-4F1C-A0E0-36F28CE171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Oval 25">
              <a:extLst>
                <a:ext uri="{FF2B5EF4-FFF2-40B4-BE49-F238E27FC236}">
                  <a16:creationId xmlns:a16="http://schemas.microsoft.com/office/drawing/2014/main" id="{5282F4AB-C7B8-4A86-9927-AA106AA27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60B26874-5AFA-4D1E-94A9-53AF9790D7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Freeform 5">
              <a:extLst>
                <a:ext uri="{FF2B5EF4-FFF2-40B4-BE49-F238E27FC236}">
                  <a16:creationId xmlns:a16="http://schemas.microsoft.com/office/drawing/2014/main" id="{A1DA6C95-40F8-4305-89F6-17F6167C0B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9" name="Freeform 5">
              <a:extLst>
                <a:ext uri="{FF2B5EF4-FFF2-40B4-BE49-F238E27FC236}">
                  <a16:creationId xmlns:a16="http://schemas.microsoft.com/office/drawing/2014/main" id="{A2FA2D29-AEEE-4FFA-B233-94FBE84C9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45" name="Freeform 5">
              <a:extLst>
                <a:ext uri="{FF2B5EF4-FFF2-40B4-BE49-F238E27FC236}">
                  <a16:creationId xmlns:a16="http://schemas.microsoft.com/office/drawing/2014/main" id="{6DA5143E-FA8E-4EC1-99F7-35AE5AD4E3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8A43BCB-25EA-4EB9-8FE2-F428911FE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468" y="1012126"/>
            <a:ext cx="2942210" cy="483374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>
                <a:solidFill>
                  <a:srgbClr val="EBEBEB"/>
                </a:solidFill>
              </a:rPr>
              <a:t>Banking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C28BCC9-4093-4FD5-83EB-7EC297F513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46" name="TextBox 3">
            <a:extLst>
              <a:ext uri="{FF2B5EF4-FFF2-40B4-BE49-F238E27FC236}">
                <a16:creationId xmlns:a16="http://schemas.microsoft.com/office/drawing/2014/main" id="{200068A8-1422-4120-99D1-A3D66EEC90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27656434"/>
              </p:ext>
            </p:extLst>
          </p:nvPr>
        </p:nvGraphicFramePr>
        <p:xfrm>
          <a:off x="4886450" y="419897"/>
          <a:ext cx="7097074" cy="60536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82133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7539" y="467397"/>
            <a:ext cx="695829" cy="591911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086C462-37F4-494D-8292-CCB95221C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rgbClr val="FFFFFF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C7D2D64-353F-4802-AA48-A70CE60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30A6328F-CAA3-4052-BF4C-14BD47706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87963B8-7ED4-4945-93E2-6D5804F92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808" y="1312142"/>
            <a:ext cx="3034580" cy="4438087"/>
          </a:xfrm>
        </p:spPr>
        <p:txBody>
          <a:bodyPr anchor="ctr">
            <a:normAutofit/>
          </a:bodyPr>
          <a:lstStyle/>
          <a:p>
            <a:pPr algn="r"/>
            <a:r>
              <a:rPr lang="en-US" sz="4000" b="1" dirty="0">
                <a:solidFill>
                  <a:schemeClr val="tx1"/>
                </a:solidFill>
              </a:rPr>
              <a:t>Reports</a:t>
            </a:r>
            <a:endParaRPr lang="en-CA" sz="4000" b="1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D23B2CD-009B-425A-9616-1E1AD1D5A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B584A-1501-4500-9AF3-F41D9ECC01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424" y="1059025"/>
            <a:ext cx="5860478" cy="4739950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Treasurer’s Report – this will include all receipts and expenses for the month as well as the bank balance.  This needs to be presented at every Lodge meeting.</a:t>
            </a:r>
          </a:p>
          <a:p>
            <a:pPr marL="0" indent="0">
              <a:buNone/>
            </a:pPr>
            <a:endParaRPr lang="en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22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3.xml><?xml version="1.0" encoding="utf-8"?>
<a:theme xmlns:a="http://schemas.openxmlformats.org/drawingml/2006/main" name="1_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1511</Words>
  <Application>Microsoft Office PowerPoint</Application>
  <PresentationFormat>Widescreen</PresentationFormat>
  <Paragraphs>381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Calibri Light</vt:lpstr>
      <vt:lpstr>Century Gothic</vt:lpstr>
      <vt:lpstr>Wingdings</vt:lpstr>
      <vt:lpstr>Wingdings 3</vt:lpstr>
      <vt:lpstr>Office Theme</vt:lpstr>
      <vt:lpstr>Ion Boardroom</vt:lpstr>
      <vt:lpstr>1_Ion Boardroom</vt:lpstr>
      <vt:lpstr>Welcome to CRPS Treasurer’s Zoominar </vt:lpstr>
      <vt:lpstr> Your Lodge is a Class D Member of the Canadian Royal Purple  Not for Profit Society </vt:lpstr>
      <vt:lpstr>What does this mean?</vt:lpstr>
      <vt:lpstr>AND</vt:lpstr>
      <vt:lpstr>Membership </vt:lpstr>
      <vt:lpstr>PowerPoint Presentation</vt:lpstr>
      <vt:lpstr>Treasurer’s  Role and Duties</vt:lpstr>
      <vt:lpstr>Banking</vt:lpstr>
      <vt:lpstr>Reports</vt:lpstr>
      <vt:lpstr>Financial Records</vt:lpstr>
      <vt:lpstr>Financial Review - audit </vt:lpstr>
      <vt:lpstr>Membership</vt:lpstr>
      <vt:lpstr>Sample of Membership Tracking</vt:lpstr>
      <vt:lpstr>What’s Excel??</vt:lpstr>
      <vt:lpstr>Monthly Detail on Excel spreadsheet</vt:lpstr>
      <vt:lpstr>Sample of Accounting</vt:lpstr>
      <vt:lpstr>PowerPoint Presentation</vt:lpstr>
      <vt:lpstr>MISCELLANEOUS</vt:lpstr>
      <vt:lpstr>Thank you so much for attending!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CRPS Treasurer’s Zoominar</dc:title>
  <dc:creator>Carrie Stotz</dc:creator>
  <cp:lastModifiedBy>Barb Bambrick</cp:lastModifiedBy>
  <cp:revision>13</cp:revision>
  <dcterms:created xsi:type="dcterms:W3CDTF">2021-03-03T16:53:46Z</dcterms:created>
  <dcterms:modified xsi:type="dcterms:W3CDTF">2021-04-08T00:12:51Z</dcterms:modified>
</cp:coreProperties>
</file>